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Roboto"/>
      <p:regular r:id="rId22"/>
      <p:bold r:id="rId23"/>
      <p:italic r:id="rId24"/>
      <p:boldItalic r:id="rId25"/>
    </p:embeddedFont>
    <p:embeddedFont>
      <p:font typeface="Nunito"/>
      <p:regular r:id="rId26"/>
      <p:bold r:id="rId27"/>
      <p:italic r:id="rId28"/>
      <p:boldItalic r:id="rId29"/>
    </p:embeddedFont>
    <p:embeddedFont>
      <p:font typeface="Lato"/>
      <p:regular r:id="rId30"/>
      <p:bold r:id="rId31"/>
      <p:italic r:id="rId32"/>
      <p:boldItalic r:id="rId33"/>
    </p:embeddedFont>
    <p:embeddedFont>
      <p:font typeface="Lexend"/>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7" name="Batool M"/>
  <p:cmAuthor clrIdx="1" id="1" initials="" lastIdx="1" name="Richie Moluno"/>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oboto-regular.fntdata"/><Relationship Id="rId21" Type="http://schemas.openxmlformats.org/officeDocument/2006/relationships/slide" Target="slides/slide15.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Nunito-regular.fntdata"/><Relationship Id="rId25" Type="http://schemas.openxmlformats.org/officeDocument/2006/relationships/font" Target="fonts/Roboto-boldItalic.fntdata"/><Relationship Id="rId28" Type="http://schemas.openxmlformats.org/officeDocument/2006/relationships/font" Target="fonts/Nunito-italic.fntdata"/><Relationship Id="rId27" Type="http://schemas.openxmlformats.org/officeDocument/2006/relationships/font" Target="fonts/Nuni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Nuni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5.xml"/><Relationship Id="rId33" Type="http://schemas.openxmlformats.org/officeDocument/2006/relationships/font" Target="fonts/Lato-boldItalic.fntdata"/><Relationship Id="rId10" Type="http://schemas.openxmlformats.org/officeDocument/2006/relationships/slide" Target="slides/slide4.xml"/><Relationship Id="rId32" Type="http://schemas.openxmlformats.org/officeDocument/2006/relationships/font" Target="fonts/Lato-italic.fntdata"/><Relationship Id="rId13" Type="http://schemas.openxmlformats.org/officeDocument/2006/relationships/slide" Target="slides/slide7.xml"/><Relationship Id="rId35" Type="http://schemas.openxmlformats.org/officeDocument/2006/relationships/font" Target="fonts/Lexend-bold.fntdata"/><Relationship Id="rId12" Type="http://schemas.openxmlformats.org/officeDocument/2006/relationships/slide" Target="slides/slide6.xml"/><Relationship Id="rId34" Type="http://schemas.openxmlformats.org/officeDocument/2006/relationships/font" Target="fonts/Lexend-regular.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8-05T13:08:51.313">
    <p:pos x="6000" y="0"/>
    <p:text>You can start by saying that we were developing MOOcs platforms for Arabic speaking communities in Saudi using JS but we couldn't create documentation in the way that support the project.
We actually "aslo" realise that not just us but 93% of developer find documentation very important part of the project.</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4-08-05T13:10:02.136">
    <p:pos x="1236" y="182"/>
    <p:text>Then you can move here and say that we went over all tools that exist - and we see that all of them has caveat when we try to use them with JS including JSDcos</p:text>
  </p:cm>
  <p:cm authorId="1" idx="1" dt="2024-07-22T23:59:06.208">
    <p:pos x="6000" y="0"/>
    <p:text>Most of the existing tools are not on JS and they do not support localization</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4-08-05T13:10:15.405">
    <p:pos x="180" y="72"/>
    <p:text>The problem as these 3</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4" dt="2024-08-05T13:14:41.476">
    <p:pos x="2344" y="1317"/>
    <p:text>We created a new tool, inspired by qurtodoc but for JS community that support multilingualism</p:text>
  </p:cm>
  <p:cm authorId="0" idx="5" dt="2024-08-05T13:10:37.898">
    <p:pos x="196" y="40"/>
    <p:text>So the question is "Can we improve process of generating JavaScript Docs with Quarto?"</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6" dt="2024-08-05T13:27:34.093">
    <p:pos x="198" y="13"/>
    <p:text>Then you can mention that they can do localisation through 
1- Translation management system (Crowdin)
2- Do it via bablequarto which Maëlle Salmon created</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7" dt="2024-08-05T13:26:14.609">
    <p:pos x="203" y="2440"/>
    <p:text>This is pronounced (Ma-El)</p:text>
  </p:cm>
</p:cmLst>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5.png>
</file>

<file path=ppt/media/image26.png>
</file>

<file path=ppt/media/image27.gif>
</file>

<file path=ppt/media/image28.png>
</file>

<file path=ppt/media/image29.png>
</file>

<file path=ppt/media/image3.png>
</file>

<file path=ppt/media/image30.png>
</file>

<file path=ppt/media/image31.jpg>
</file>

<file path=ppt/media/image32.png>
</file>

<file path=ppt/media/image3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f093c7b4a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f093c7b4a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f093c7b4a9_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f093c7b4a9_1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edb08fba35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edb08fba35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b34bd7bd80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b34bd7bd80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f093c7b4a9_1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f093c7b4a9_1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e99cd5f687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e99cd5f687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e99cd5f687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e99cd5f687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f093c7b4a9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f093c7b4a9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444746"/>
                </a:solidFill>
                <a:highlight>
                  <a:srgbClr val="FFFFFF"/>
                </a:highlight>
                <a:latin typeface="Roboto"/>
                <a:ea typeface="Roboto"/>
                <a:cs typeface="Roboto"/>
                <a:sym typeface="Roboto"/>
              </a:rPr>
              <a:t>OPENING HOOK</a:t>
            </a:r>
            <a:br>
              <a:rPr lang="en" sz="1050">
                <a:solidFill>
                  <a:srgbClr val="444746"/>
                </a:solidFill>
                <a:highlight>
                  <a:srgbClr val="FFFFFF"/>
                </a:highlight>
                <a:latin typeface="Roboto"/>
                <a:ea typeface="Roboto"/>
                <a:cs typeface="Roboto"/>
                <a:sym typeface="Roboto"/>
              </a:rPr>
            </a:br>
            <a:br>
              <a:rPr lang="en" sz="1050">
                <a:solidFill>
                  <a:srgbClr val="444746"/>
                </a:solidFill>
                <a:highlight>
                  <a:srgbClr val="FFFFFF"/>
                </a:highlight>
                <a:latin typeface="Roboto"/>
                <a:ea typeface="Roboto"/>
                <a:cs typeface="Roboto"/>
                <a:sym typeface="Roboto"/>
              </a:rPr>
            </a:br>
            <a:r>
              <a:rPr lang="en" sz="1050">
                <a:solidFill>
                  <a:srgbClr val="444746"/>
                </a:solidFill>
                <a:highlight>
                  <a:srgbClr val="FFFFFF"/>
                </a:highlight>
                <a:latin typeface="Roboto"/>
                <a:ea typeface="Roboto"/>
                <a:cs typeface="Roboto"/>
                <a:sym typeface="Roboto"/>
              </a:rPr>
              <a:t>Did you know that JavaScript powers over 95% of the web, yet many projects struggle with outdated and inconsistent documentation? How many times have you had to break your coding flow to document your work, only to realize later that the documentation is already outdated?</a:t>
            </a:r>
            <a:endParaRPr sz="1050">
              <a:solidFill>
                <a:srgbClr val="444746"/>
              </a:solidFill>
              <a:highlight>
                <a:srgbClr val="FFFFFF"/>
              </a:highlight>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f093c7b4a9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f093c7b4a9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50">
                <a:solidFill>
                  <a:srgbClr val="444746"/>
                </a:solidFill>
                <a:highlight>
                  <a:srgbClr val="FFFFFF"/>
                </a:highlight>
                <a:latin typeface="Roboto"/>
                <a:ea typeface="Roboto"/>
                <a:cs typeface="Roboto"/>
                <a:sym typeface="Roboto"/>
              </a:rPr>
              <a:t>Developers often face tight deadlines, making it challenging to allocate sufficient time for thorough documentation.</a:t>
            </a:r>
            <a:endParaRPr sz="1050">
              <a:solidFill>
                <a:srgbClr val="444746"/>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ecaa8df30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ecaa8df30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444746"/>
                </a:solidFill>
                <a:highlight>
                  <a:srgbClr val="FFFFFF"/>
                </a:highlight>
                <a:latin typeface="Roboto"/>
                <a:ea typeface="Roboto"/>
                <a:cs typeface="Roboto"/>
                <a:sym typeface="Roboto"/>
              </a:rPr>
              <a:t>Most of the existing tools are not on JS and they do not support localization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f093c7b4a9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f093c7b4a9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50">
                <a:solidFill>
                  <a:srgbClr val="444746"/>
                </a:solidFill>
                <a:latin typeface="Roboto"/>
                <a:ea typeface="Roboto"/>
                <a:cs typeface="Roboto"/>
                <a:sym typeface="Roboto"/>
              </a:rPr>
              <a:t>Inconsistent and outdated documentation</a:t>
            </a:r>
            <a:endParaRPr sz="1050">
              <a:solidFill>
                <a:srgbClr val="444746"/>
              </a:solidFill>
              <a:latin typeface="Roboto"/>
              <a:ea typeface="Roboto"/>
              <a:cs typeface="Roboto"/>
              <a:sym typeface="Roboto"/>
            </a:endParaRPr>
          </a:p>
          <a:p>
            <a:pPr indent="0" lvl="0" marL="0" rtl="0" algn="l">
              <a:spcBef>
                <a:spcPts val="0"/>
              </a:spcBef>
              <a:spcAft>
                <a:spcPts val="0"/>
              </a:spcAft>
              <a:buNone/>
            </a:pPr>
            <a:r>
              <a:rPr lang="en" sz="1050">
                <a:solidFill>
                  <a:srgbClr val="444746"/>
                </a:solidFill>
                <a:latin typeface="Roboto"/>
                <a:ea typeface="Roboto"/>
                <a:cs typeface="Roboto"/>
                <a:sym typeface="Roboto"/>
              </a:rPr>
              <a:t>- Devs need to dedicated separate time to document new code. (Jsquarto solves this by allowing you write the documentation while coding)</a:t>
            </a:r>
            <a:br>
              <a:rPr lang="en" sz="1050">
                <a:solidFill>
                  <a:srgbClr val="444746"/>
                </a:solidFill>
                <a:latin typeface="Roboto"/>
                <a:ea typeface="Roboto"/>
                <a:cs typeface="Roboto"/>
                <a:sym typeface="Roboto"/>
              </a:rPr>
            </a:br>
            <a:br>
              <a:rPr lang="en" sz="1050">
                <a:solidFill>
                  <a:srgbClr val="444746"/>
                </a:solidFill>
                <a:latin typeface="Roboto"/>
                <a:ea typeface="Roboto"/>
                <a:cs typeface="Roboto"/>
                <a:sym typeface="Roboto"/>
              </a:rPr>
            </a:br>
            <a:endParaRPr sz="1050">
              <a:solidFill>
                <a:srgbClr val="444746"/>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t/>
            </a:r>
            <a:endParaRPr sz="1050">
              <a:solidFill>
                <a:schemeClr val="dk1"/>
              </a:solidFill>
              <a:latin typeface="Roboto"/>
              <a:ea typeface="Roboto"/>
              <a:cs typeface="Roboto"/>
              <a:sym typeface="Roboto"/>
            </a:endParaRPr>
          </a:p>
          <a:p>
            <a:pPr indent="0" lvl="0" marL="0" rtl="0" algn="l">
              <a:spcBef>
                <a:spcPts val="0"/>
              </a:spcBef>
              <a:spcAft>
                <a:spcPts val="0"/>
              </a:spcAft>
              <a:buNone/>
            </a:pPr>
            <a:r>
              <a:t/>
            </a:r>
            <a:endParaRPr sz="1050">
              <a:solidFill>
                <a:srgbClr val="444746"/>
              </a:solidFill>
              <a:latin typeface="Roboto"/>
              <a:ea typeface="Roboto"/>
              <a:cs typeface="Roboto"/>
              <a:sym typeface="Roboto"/>
            </a:endParaRPr>
          </a:p>
          <a:p>
            <a:pPr indent="0" lvl="0" marL="0" rtl="0" algn="l">
              <a:spcBef>
                <a:spcPts val="0"/>
              </a:spcBef>
              <a:spcAft>
                <a:spcPts val="0"/>
              </a:spcAft>
              <a:buNone/>
            </a:pPr>
            <a:r>
              <a:t/>
            </a:r>
            <a:endParaRPr sz="1050">
              <a:solidFill>
                <a:srgbClr val="444746"/>
              </a:solidFill>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f093c7b4a9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f093c7b4a9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ecaa8df30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ecaa8df30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ecaa8df30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ecaa8df30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f093c7b4a9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f093c7b4a9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1.png"/><Relationship Id="rId10" Type="http://schemas.openxmlformats.org/officeDocument/2006/relationships/image" Target="../media/image30.png"/><Relationship Id="rId9" Type="http://schemas.openxmlformats.org/officeDocument/2006/relationships/image" Target="../media/image7.jpg"/><Relationship Id="rId5" Type="http://schemas.openxmlformats.org/officeDocument/2006/relationships/image" Target="../media/image5.png"/><Relationship Id="rId6" Type="http://schemas.openxmlformats.org/officeDocument/2006/relationships/image" Target="../media/image8.jpg"/><Relationship Id="rId7" Type="http://schemas.openxmlformats.org/officeDocument/2006/relationships/image" Target="../media/image31.jpg"/><Relationship Id="rId8"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comments" Target="../comments/comment6.xml"/><Relationship Id="rId4" Type="http://schemas.openxmlformats.org/officeDocument/2006/relationships/image" Target="../media/image11.png"/><Relationship Id="rId5" Type="http://schemas.openxmlformats.org/officeDocument/2006/relationships/image" Target="../media/image21.png"/><Relationship Id="rId6" Type="http://schemas.openxmlformats.org/officeDocument/2006/relationships/image" Target="../media/image2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22.png"/><Relationship Id="rId5" Type="http://schemas.openxmlformats.org/officeDocument/2006/relationships/image" Target="../media/image28.png"/><Relationship Id="rId6"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27.gif"/><Relationship Id="rId5"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2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comments" Target="../comments/comment1.xml"/><Relationship Id="rId4" Type="http://schemas.openxmlformats.org/officeDocument/2006/relationships/image" Target="../media/image11.png"/><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comments" Target="../comments/comment2.xml"/><Relationship Id="rId4" Type="http://schemas.openxmlformats.org/officeDocument/2006/relationships/image" Target="../media/image11.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10.png"/><Relationship Id="rId8"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comments" Target="../comments/comment3.xml"/><Relationship Id="rId4" Type="http://schemas.openxmlformats.org/officeDocument/2006/relationships/image" Target="../media/image11.png"/><Relationship Id="rId5" Type="http://schemas.openxmlformats.org/officeDocument/2006/relationships/image" Target="../media/image14.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comments" Target="../comments/comment4.xml"/><Relationship Id="rId4" Type="http://schemas.openxmlformats.org/officeDocument/2006/relationships/image" Target="../media/image11.png"/><Relationship Id="rId5" Type="http://schemas.openxmlformats.org/officeDocument/2006/relationships/image" Target="../media/image17.png"/><Relationship Id="rId6"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26.png"/><Relationship Id="rId5" Type="http://schemas.openxmlformats.org/officeDocument/2006/relationships/image" Target="../media/image12.png"/><Relationship Id="rId6"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2.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2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comments" Target="../comments/comment5.xml"/><Relationship Id="rId4" Type="http://schemas.openxmlformats.org/officeDocument/2006/relationships/image" Target="../media/image11.png"/><Relationship Id="rId5" Type="http://schemas.openxmlformats.org/officeDocument/2006/relationships/image" Target="../media/image21.png"/><Relationship Id="rId6" Type="http://schemas.openxmlformats.org/officeDocument/2006/relationships/image" Target="../media/image16.png"/><Relationship Id="rId7"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11544" l="-3995" r="-3995" t="-11532"/>
          <a:stretch/>
        </p:blipFill>
        <p:spPr>
          <a:xfrm>
            <a:off x="7258025" y="718312"/>
            <a:ext cx="1606575" cy="1818375"/>
          </a:xfrm>
          <a:prstGeom prst="rect">
            <a:avLst/>
          </a:prstGeom>
          <a:noFill/>
          <a:ln>
            <a:noFill/>
          </a:ln>
        </p:spPr>
      </p:pic>
      <p:sp>
        <p:nvSpPr>
          <p:cNvPr id="55" name="Google Shape;55;p13"/>
          <p:cNvSpPr txBox="1"/>
          <p:nvPr/>
        </p:nvSpPr>
        <p:spPr>
          <a:xfrm>
            <a:off x="590900" y="921400"/>
            <a:ext cx="57687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solidFill>
                  <a:schemeClr val="dk2"/>
                </a:solidFill>
              </a:rPr>
              <a:t>Bridging JavaScript Documentation with Quarto's Power</a:t>
            </a:r>
            <a:endParaRPr b="1" sz="2800">
              <a:solidFill>
                <a:schemeClr val="dk2"/>
              </a:solidFill>
            </a:endParaRPr>
          </a:p>
        </p:txBody>
      </p:sp>
      <p:sp>
        <p:nvSpPr>
          <p:cNvPr id="56" name="Google Shape;56;p13"/>
          <p:cNvSpPr txBox="1"/>
          <p:nvPr/>
        </p:nvSpPr>
        <p:spPr>
          <a:xfrm>
            <a:off x="623150" y="3647425"/>
            <a:ext cx="39660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300">
                <a:solidFill>
                  <a:srgbClr val="00A4FF"/>
                </a:solidFill>
              </a:rPr>
              <a:t>Richie</a:t>
            </a:r>
            <a:r>
              <a:rPr b="1" lang="en" sz="2300">
                <a:solidFill>
                  <a:srgbClr val="4285F4"/>
                </a:solidFill>
              </a:rPr>
              <a:t> </a:t>
            </a:r>
            <a:r>
              <a:rPr b="1" lang="en" sz="2300">
                <a:solidFill>
                  <a:srgbClr val="00A4FF"/>
                </a:solidFill>
              </a:rPr>
              <a:t>Moluno</a:t>
            </a:r>
            <a:endParaRPr b="1" sz="2300">
              <a:solidFill>
                <a:srgbClr val="00A4FF"/>
              </a:solidFill>
            </a:endParaRPr>
          </a:p>
        </p:txBody>
      </p:sp>
      <p:pic>
        <p:nvPicPr>
          <p:cNvPr id="57" name="Google Shape;57;p13"/>
          <p:cNvPicPr preferRelativeResize="0"/>
          <p:nvPr/>
        </p:nvPicPr>
        <p:blipFill rotWithShape="1">
          <a:blip r:embed="rId4">
            <a:alphaModFix/>
          </a:blip>
          <a:srcRect b="10015" l="0" r="0" t="0"/>
          <a:stretch/>
        </p:blipFill>
        <p:spPr>
          <a:xfrm>
            <a:off x="0" y="4753940"/>
            <a:ext cx="9143999" cy="389560"/>
          </a:xfrm>
          <a:prstGeom prst="rect">
            <a:avLst/>
          </a:prstGeom>
          <a:noFill/>
          <a:ln>
            <a:noFill/>
          </a:ln>
        </p:spPr>
      </p:pic>
      <p:sp>
        <p:nvSpPr>
          <p:cNvPr id="58" name="Google Shape;58;p13"/>
          <p:cNvSpPr/>
          <p:nvPr/>
        </p:nvSpPr>
        <p:spPr>
          <a:xfrm>
            <a:off x="718450" y="2751375"/>
            <a:ext cx="5298600" cy="147000"/>
          </a:xfrm>
          <a:prstGeom prst="rect">
            <a:avLst/>
          </a:prstGeom>
          <a:solidFill>
            <a:srgbClr val="59595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59" name="Google Shape;59;p13"/>
          <p:cNvGrpSpPr/>
          <p:nvPr/>
        </p:nvGrpSpPr>
        <p:grpSpPr>
          <a:xfrm>
            <a:off x="6539435" y="119862"/>
            <a:ext cx="2481921" cy="801538"/>
            <a:chOff x="4694475" y="1583875"/>
            <a:chExt cx="5053800" cy="1543200"/>
          </a:xfrm>
        </p:grpSpPr>
        <p:sp>
          <p:nvSpPr>
            <p:cNvPr id="60" name="Google Shape;60;p13"/>
            <p:cNvSpPr/>
            <p:nvPr/>
          </p:nvSpPr>
          <p:spPr>
            <a:xfrm>
              <a:off x="4694475" y="1583875"/>
              <a:ext cx="5053800" cy="1543200"/>
            </a:xfrm>
            <a:prstGeom prst="rect">
              <a:avLst/>
            </a:prstGeom>
            <a:solidFill>
              <a:srgbClr val="59595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1" name="Google Shape;61;p13"/>
            <p:cNvPicPr preferRelativeResize="0"/>
            <p:nvPr/>
          </p:nvPicPr>
          <p:blipFill>
            <a:blip r:embed="rId5">
              <a:alphaModFix/>
            </a:blip>
            <a:stretch>
              <a:fillRect/>
            </a:stretch>
          </p:blipFill>
          <p:spPr>
            <a:xfrm>
              <a:off x="4993650" y="1770287"/>
              <a:ext cx="4321802" cy="1118425"/>
            </a:xfrm>
            <a:prstGeom prst="rect">
              <a:avLst/>
            </a:prstGeom>
            <a:noFill/>
            <a:ln>
              <a:noFill/>
            </a:ln>
          </p:spPr>
        </p:pic>
      </p:grpSp>
      <p:pic>
        <p:nvPicPr>
          <p:cNvPr id="62" name="Google Shape;62;p13"/>
          <p:cNvPicPr preferRelativeResize="0"/>
          <p:nvPr/>
        </p:nvPicPr>
        <p:blipFill>
          <a:blip r:embed="rId6">
            <a:alphaModFix/>
          </a:blip>
          <a:stretch>
            <a:fillRect/>
          </a:stretch>
        </p:blipFill>
        <p:spPr>
          <a:xfrm>
            <a:off x="5066625" y="3370526"/>
            <a:ext cx="807600" cy="725400"/>
          </a:xfrm>
          <a:prstGeom prst="ellipse">
            <a:avLst/>
          </a:prstGeom>
          <a:noFill/>
          <a:ln>
            <a:noFill/>
          </a:ln>
        </p:spPr>
      </p:pic>
      <p:sp>
        <p:nvSpPr>
          <p:cNvPr id="63" name="Google Shape;63;p13"/>
          <p:cNvSpPr txBox="1"/>
          <p:nvPr/>
        </p:nvSpPr>
        <p:spPr>
          <a:xfrm>
            <a:off x="5066625" y="4186400"/>
            <a:ext cx="9117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2"/>
                </a:solidFill>
                <a:latin typeface="Calibri"/>
                <a:ea typeface="Calibri"/>
                <a:cs typeface="Calibri"/>
                <a:sym typeface="Calibri"/>
              </a:rPr>
              <a:t>Batool Almarzouq</a:t>
            </a:r>
            <a:endParaRPr sz="700">
              <a:solidFill>
                <a:schemeClr val="dk2"/>
              </a:solidFill>
              <a:latin typeface="Calibri"/>
              <a:ea typeface="Calibri"/>
              <a:cs typeface="Calibri"/>
              <a:sym typeface="Calibri"/>
            </a:endParaRPr>
          </a:p>
        </p:txBody>
      </p:sp>
      <p:pic>
        <p:nvPicPr>
          <p:cNvPr id="64" name="Google Shape;64;p13"/>
          <p:cNvPicPr preferRelativeResize="0"/>
          <p:nvPr/>
        </p:nvPicPr>
        <p:blipFill rotWithShape="1">
          <a:blip r:embed="rId7">
            <a:alphaModFix/>
          </a:blip>
          <a:srcRect b="24919" l="16396" r="9911" t="9139"/>
          <a:stretch/>
        </p:blipFill>
        <p:spPr>
          <a:xfrm>
            <a:off x="6180235" y="3370526"/>
            <a:ext cx="744600" cy="725400"/>
          </a:xfrm>
          <a:prstGeom prst="ellipse">
            <a:avLst/>
          </a:prstGeom>
          <a:noFill/>
          <a:ln>
            <a:noFill/>
          </a:ln>
          <a:effectLst>
            <a:outerShdw blurRad="57150" rotWithShape="0" algn="bl" dir="5400000" dist="19050">
              <a:srgbClr val="000000">
                <a:alpha val="50000"/>
              </a:srgbClr>
            </a:outerShdw>
          </a:effectLst>
        </p:spPr>
      </p:pic>
      <p:sp>
        <p:nvSpPr>
          <p:cNvPr id="65" name="Google Shape;65;p13"/>
          <p:cNvSpPr txBox="1"/>
          <p:nvPr/>
        </p:nvSpPr>
        <p:spPr>
          <a:xfrm>
            <a:off x="6212130" y="4204601"/>
            <a:ext cx="7758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2"/>
                </a:solidFill>
                <a:latin typeface="Calibri"/>
                <a:ea typeface="Calibri"/>
                <a:cs typeface="Calibri"/>
                <a:sym typeface="Calibri"/>
              </a:rPr>
              <a:t>Lamis Elkheir</a:t>
            </a:r>
            <a:endParaRPr sz="700">
              <a:solidFill>
                <a:schemeClr val="dk2"/>
              </a:solidFill>
              <a:latin typeface="Calibri"/>
              <a:ea typeface="Calibri"/>
              <a:cs typeface="Calibri"/>
              <a:sym typeface="Calibri"/>
            </a:endParaRPr>
          </a:p>
        </p:txBody>
      </p:sp>
      <p:pic>
        <p:nvPicPr>
          <p:cNvPr id="66" name="Google Shape;66;p13"/>
          <p:cNvPicPr preferRelativeResize="0"/>
          <p:nvPr/>
        </p:nvPicPr>
        <p:blipFill>
          <a:blip r:embed="rId8">
            <a:alphaModFix/>
          </a:blip>
          <a:stretch>
            <a:fillRect/>
          </a:stretch>
        </p:blipFill>
        <p:spPr>
          <a:xfrm>
            <a:off x="7160910" y="3392763"/>
            <a:ext cx="744680" cy="703171"/>
          </a:xfrm>
          <a:prstGeom prst="rect">
            <a:avLst/>
          </a:prstGeom>
          <a:noFill/>
          <a:ln>
            <a:noFill/>
          </a:ln>
        </p:spPr>
      </p:pic>
      <p:sp>
        <p:nvSpPr>
          <p:cNvPr id="67" name="Google Shape;67;p13"/>
          <p:cNvSpPr txBox="1"/>
          <p:nvPr/>
        </p:nvSpPr>
        <p:spPr>
          <a:xfrm>
            <a:off x="7221628" y="4186400"/>
            <a:ext cx="8076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2"/>
                </a:solidFill>
                <a:latin typeface="Calibri"/>
                <a:ea typeface="Calibri"/>
                <a:cs typeface="Calibri"/>
                <a:sym typeface="Calibri"/>
              </a:rPr>
              <a:t>Richie Moluno</a:t>
            </a:r>
            <a:endParaRPr sz="700">
              <a:solidFill>
                <a:schemeClr val="dk2"/>
              </a:solidFill>
              <a:latin typeface="Calibri"/>
              <a:ea typeface="Calibri"/>
              <a:cs typeface="Calibri"/>
              <a:sym typeface="Calibri"/>
            </a:endParaRPr>
          </a:p>
        </p:txBody>
      </p:sp>
      <p:pic>
        <p:nvPicPr>
          <p:cNvPr id="68" name="Google Shape;68;p13"/>
          <p:cNvPicPr preferRelativeResize="0"/>
          <p:nvPr/>
        </p:nvPicPr>
        <p:blipFill>
          <a:blip r:embed="rId9">
            <a:alphaModFix/>
          </a:blip>
          <a:stretch>
            <a:fillRect/>
          </a:stretch>
        </p:blipFill>
        <p:spPr>
          <a:xfrm>
            <a:off x="8208386" y="3375060"/>
            <a:ext cx="744600" cy="716400"/>
          </a:xfrm>
          <a:prstGeom prst="ellipse">
            <a:avLst/>
          </a:prstGeom>
          <a:noFill/>
          <a:ln>
            <a:noFill/>
          </a:ln>
        </p:spPr>
      </p:pic>
      <p:sp>
        <p:nvSpPr>
          <p:cNvPr id="69" name="Google Shape;69;p13"/>
          <p:cNvSpPr txBox="1"/>
          <p:nvPr/>
        </p:nvSpPr>
        <p:spPr>
          <a:xfrm>
            <a:off x="8149803" y="4186400"/>
            <a:ext cx="994200" cy="24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dk2"/>
                </a:solidFill>
              </a:rPr>
              <a:t>Goodnews Sandy</a:t>
            </a:r>
            <a:endParaRPr sz="700">
              <a:solidFill>
                <a:schemeClr val="dk2"/>
              </a:solidFill>
            </a:endParaRPr>
          </a:p>
        </p:txBody>
      </p:sp>
      <p:pic>
        <p:nvPicPr>
          <p:cNvPr id="70" name="Google Shape;70;p13"/>
          <p:cNvPicPr preferRelativeResize="0"/>
          <p:nvPr/>
        </p:nvPicPr>
        <p:blipFill>
          <a:blip r:embed="rId10">
            <a:alphaModFix/>
          </a:blip>
          <a:stretch>
            <a:fillRect/>
          </a:stretch>
        </p:blipFill>
        <p:spPr>
          <a:xfrm>
            <a:off x="0" y="11430"/>
            <a:ext cx="9144000" cy="5120640"/>
          </a:xfrm>
          <a:prstGeom prst="rect">
            <a:avLst/>
          </a:prstGeom>
          <a:noFill/>
          <a:ln>
            <a:noFill/>
          </a:ln>
        </p:spPr>
      </p:pic>
      <p:pic>
        <p:nvPicPr>
          <p:cNvPr id="71" name="Google Shape;71;p13"/>
          <p:cNvPicPr preferRelativeResize="0"/>
          <p:nvPr/>
        </p:nvPicPr>
        <p:blipFill>
          <a:blip r:embed="rId6">
            <a:alphaModFix/>
          </a:blip>
          <a:stretch>
            <a:fillRect/>
          </a:stretch>
        </p:blipFill>
        <p:spPr>
          <a:xfrm>
            <a:off x="2152313" y="3793576"/>
            <a:ext cx="807600" cy="725400"/>
          </a:xfrm>
          <a:prstGeom prst="ellipse">
            <a:avLst/>
          </a:prstGeom>
          <a:noFill/>
          <a:ln>
            <a:noFill/>
          </a:ln>
        </p:spPr>
      </p:pic>
      <p:sp>
        <p:nvSpPr>
          <p:cNvPr id="72" name="Google Shape;72;p13"/>
          <p:cNvSpPr txBox="1"/>
          <p:nvPr/>
        </p:nvSpPr>
        <p:spPr>
          <a:xfrm>
            <a:off x="2152313" y="4609450"/>
            <a:ext cx="9117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2"/>
                </a:solidFill>
                <a:latin typeface="Calibri"/>
                <a:ea typeface="Calibri"/>
                <a:cs typeface="Calibri"/>
                <a:sym typeface="Calibri"/>
              </a:rPr>
              <a:t>Batool Almarzouq</a:t>
            </a:r>
            <a:endParaRPr sz="700">
              <a:solidFill>
                <a:schemeClr val="dk2"/>
              </a:solidFill>
              <a:latin typeface="Calibri"/>
              <a:ea typeface="Calibri"/>
              <a:cs typeface="Calibri"/>
              <a:sym typeface="Calibri"/>
            </a:endParaRPr>
          </a:p>
        </p:txBody>
      </p:sp>
      <p:pic>
        <p:nvPicPr>
          <p:cNvPr id="73" name="Google Shape;73;p13"/>
          <p:cNvPicPr preferRelativeResize="0"/>
          <p:nvPr/>
        </p:nvPicPr>
        <p:blipFill rotWithShape="1">
          <a:blip r:embed="rId7">
            <a:alphaModFix/>
          </a:blip>
          <a:srcRect b="24919" l="16396" r="9911" t="9139"/>
          <a:stretch/>
        </p:blipFill>
        <p:spPr>
          <a:xfrm>
            <a:off x="3265923" y="3793576"/>
            <a:ext cx="744600" cy="725400"/>
          </a:xfrm>
          <a:prstGeom prst="ellipse">
            <a:avLst/>
          </a:prstGeom>
          <a:noFill/>
          <a:ln>
            <a:noFill/>
          </a:ln>
          <a:effectLst>
            <a:outerShdw blurRad="57150" rotWithShape="0" algn="bl" dir="5400000" dist="19050">
              <a:srgbClr val="000000">
                <a:alpha val="50000"/>
              </a:srgbClr>
            </a:outerShdw>
          </a:effectLst>
        </p:spPr>
      </p:pic>
      <p:sp>
        <p:nvSpPr>
          <p:cNvPr id="74" name="Google Shape;74;p13"/>
          <p:cNvSpPr txBox="1"/>
          <p:nvPr/>
        </p:nvSpPr>
        <p:spPr>
          <a:xfrm>
            <a:off x="3297818" y="4627651"/>
            <a:ext cx="7758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2"/>
                </a:solidFill>
                <a:latin typeface="Calibri"/>
                <a:ea typeface="Calibri"/>
                <a:cs typeface="Calibri"/>
                <a:sym typeface="Calibri"/>
              </a:rPr>
              <a:t>Lamis Elkheir</a:t>
            </a:r>
            <a:endParaRPr sz="700">
              <a:solidFill>
                <a:schemeClr val="dk2"/>
              </a:solidFill>
              <a:latin typeface="Calibri"/>
              <a:ea typeface="Calibri"/>
              <a:cs typeface="Calibri"/>
              <a:sym typeface="Calibri"/>
            </a:endParaRPr>
          </a:p>
        </p:txBody>
      </p:sp>
      <p:pic>
        <p:nvPicPr>
          <p:cNvPr id="75" name="Google Shape;75;p13"/>
          <p:cNvPicPr preferRelativeResize="0"/>
          <p:nvPr/>
        </p:nvPicPr>
        <p:blipFill>
          <a:blip r:embed="rId8">
            <a:alphaModFix/>
          </a:blip>
          <a:stretch>
            <a:fillRect/>
          </a:stretch>
        </p:blipFill>
        <p:spPr>
          <a:xfrm>
            <a:off x="4246598" y="3815813"/>
            <a:ext cx="744680" cy="703171"/>
          </a:xfrm>
          <a:prstGeom prst="rect">
            <a:avLst/>
          </a:prstGeom>
          <a:noFill/>
          <a:ln>
            <a:noFill/>
          </a:ln>
        </p:spPr>
      </p:pic>
      <p:sp>
        <p:nvSpPr>
          <p:cNvPr id="76" name="Google Shape;76;p13"/>
          <p:cNvSpPr txBox="1"/>
          <p:nvPr/>
        </p:nvSpPr>
        <p:spPr>
          <a:xfrm>
            <a:off x="4307316" y="4609450"/>
            <a:ext cx="8076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2"/>
                </a:solidFill>
                <a:latin typeface="Calibri"/>
                <a:ea typeface="Calibri"/>
                <a:cs typeface="Calibri"/>
                <a:sym typeface="Calibri"/>
              </a:rPr>
              <a:t>Richie Moluno</a:t>
            </a:r>
            <a:endParaRPr sz="700">
              <a:solidFill>
                <a:schemeClr val="dk2"/>
              </a:solidFill>
              <a:latin typeface="Calibri"/>
              <a:ea typeface="Calibri"/>
              <a:cs typeface="Calibri"/>
              <a:sym typeface="Calibri"/>
            </a:endParaRPr>
          </a:p>
        </p:txBody>
      </p:sp>
      <p:pic>
        <p:nvPicPr>
          <p:cNvPr id="77" name="Google Shape;77;p13"/>
          <p:cNvPicPr preferRelativeResize="0"/>
          <p:nvPr/>
        </p:nvPicPr>
        <p:blipFill>
          <a:blip r:embed="rId9">
            <a:alphaModFix/>
          </a:blip>
          <a:stretch>
            <a:fillRect/>
          </a:stretch>
        </p:blipFill>
        <p:spPr>
          <a:xfrm>
            <a:off x="5294074" y="3798110"/>
            <a:ext cx="744600" cy="716400"/>
          </a:xfrm>
          <a:prstGeom prst="ellipse">
            <a:avLst/>
          </a:prstGeom>
          <a:noFill/>
          <a:ln>
            <a:noFill/>
          </a:ln>
        </p:spPr>
      </p:pic>
      <p:sp>
        <p:nvSpPr>
          <p:cNvPr id="78" name="Google Shape;78;p13"/>
          <p:cNvSpPr txBox="1"/>
          <p:nvPr/>
        </p:nvSpPr>
        <p:spPr>
          <a:xfrm>
            <a:off x="5235491" y="4609450"/>
            <a:ext cx="994200" cy="24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dk2"/>
                </a:solidFill>
              </a:rPr>
              <a:t>Goodnews Sandy</a:t>
            </a:r>
            <a:endParaRPr sz="700">
              <a:solidFill>
                <a:schemeClr val="dk2"/>
              </a:solidFill>
            </a:endParaRPr>
          </a:p>
        </p:txBody>
      </p:sp>
      <p:sp>
        <p:nvSpPr>
          <p:cNvPr id="79" name="Google Shape;79;p13"/>
          <p:cNvSpPr txBox="1"/>
          <p:nvPr/>
        </p:nvSpPr>
        <p:spPr>
          <a:xfrm>
            <a:off x="314750" y="3167675"/>
            <a:ext cx="3966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rgbClr val="595959"/>
                </a:solidFill>
                <a:latin typeface="Nunito"/>
                <a:ea typeface="Nunito"/>
                <a:cs typeface="Nunito"/>
                <a:sym typeface="Nunito"/>
              </a:rPr>
              <a:t>By </a:t>
            </a:r>
            <a:r>
              <a:rPr b="1" lang="en" sz="2100">
                <a:solidFill>
                  <a:srgbClr val="595959"/>
                </a:solidFill>
                <a:latin typeface="Nunito"/>
                <a:ea typeface="Nunito"/>
                <a:cs typeface="Nunito"/>
                <a:sym typeface="Nunito"/>
              </a:rPr>
              <a:t>Richie Moluno</a:t>
            </a:r>
            <a:endParaRPr b="1" sz="2100">
              <a:solidFill>
                <a:srgbClr val="595959"/>
              </a:solidFill>
              <a:latin typeface="Nunito"/>
              <a:ea typeface="Nunito"/>
              <a:cs typeface="Nunito"/>
              <a:sym typeface="Nuni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2"/>
          <p:cNvSpPr txBox="1"/>
          <p:nvPr>
            <p:ph type="title"/>
          </p:nvPr>
        </p:nvSpPr>
        <p:spPr>
          <a:xfrm>
            <a:off x="315750" y="21200"/>
            <a:ext cx="8512500" cy="90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rPr b="1" lang="en" sz="3500">
                <a:solidFill>
                  <a:srgbClr val="244B74"/>
                </a:solidFill>
                <a:latin typeface="Lato"/>
                <a:ea typeface="Lato"/>
                <a:cs typeface="Lato"/>
                <a:sym typeface="Lato"/>
              </a:rPr>
              <a:t>Multilingualism in many ways</a:t>
            </a:r>
            <a:endParaRPr b="1" sz="4009">
              <a:solidFill>
                <a:srgbClr val="244B74"/>
              </a:solidFill>
              <a:latin typeface="Lato"/>
              <a:ea typeface="Lato"/>
              <a:cs typeface="Lato"/>
              <a:sym typeface="Lato"/>
            </a:endParaRPr>
          </a:p>
        </p:txBody>
      </p:sp>
      <p:pic>
        <p:nvPicPr>
          <p:cNvPr id="167" name="Google Shape;167;p22"/>
          <p:cNvPicPr preferRelativeResize="0"/>
          <p:nvPr/>
        </p:nvPicPr>
        <p:blipFill rotWithShape="1">
          <a:blip r:embed="rId4">
            <a:alphaModFix/>
          </a:blip>
          <a:srcRect b="10015" l="0" r="0" t="0"/>
          <a:stretch/>
        </p:blipFill>
        <p:spPr>
          <a:xfrm>
            <a:off x="0" y="4753940"/>
            <a:ext cx="9143999" cy="389560"/>
          </a:xfrm>
          <a:prstGeom prst="rect">
            <a:avLst/>
          </a:prstGeom>
          <a:noFill/>
          <a:ln>
            <a:noFill/>
          </a:ln>
        </p:spPr>
      </p:pic>
      <p:pic>
        <p:nvPicPr>
          <p:cNvPr id="168" name="Google Shape;168;p22"/>
          <p:cNvPicPr preferRelativeResize="0"/>
          <p:nvPr/>
        </p:nvPicPr>
        <p:blipFill>
          <a:blip r:embed="rId5">
            <a:alphaModFix/>
          </a:blip>
          <a:stretch>
            <a:fillRect/>
          </a:stretch>
        </p:blipFill>
        <p:spPr>
          <a:xfrm>
            <a:off x="245300" y="594375"/>
            <a:ext cx="3397198" cy="3442900"/>
          </a:xfrm>
          <a:prstGeom prst="rect">
            <a:avLst/>
          </a:prstGeom>
          <a:noFill/>
          <a:ln>
            <a:noFill/>
          </a:ln>
        </p:spPr>
      </p:pic>
      <p:sp>
        <p:nvSpPr>
          <p:cNvPr id="169" name="Google Shape;169;p22"/>
          <p:cNvSpPr txBox="1"/>
          <p:nvPr/>
        </p:nvSpPr>
        <p:spPr>
          <a:xfrm>
            <a:off x="322950" y="3874350"/>
            <a:ext cx="92856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solidFill>
                <a:schemeClr val="dk2"/>
              </a:solidFill>
            </a:endParaRPr>
          </a:p>
          <a:p>
            <a:pPr indent="0" lvl="0" marL="0" rtl="0" algn="l">
              <a:spcBef>
                <a:spcPts val="0"/>
              </a:spcBef>
              <a:spcAft>
                <a:spcPts val="0"/>
              </a:spcAft>
              <a:buNone/>
            </a:pPr>
            <a:r>
              <a:rPr lang="en" sz="1700">
                <a:solidFill>
                  <a:schemeClr val="dk2"/>
                </a:solidFill>
                <a:latin typeface="Lato"/>
                <a:ea typeface="Lato"/>
                <a:cs typeface="Lato"/>
                <a:sym typeface="Lato"/>
              </a:rPr>
              <a:t>Also, work with </a:t>
            </a:r>
            <a:r>
              <a:rPr b="1" lang="en" sz="1700">
                <a:solidFill>
                  <a:schemeClr val="dk2"/>
                </a:solidFill>
                <a:highlight>
                  <a:srgbClr val="C9DAF8"/>
                </a:highlight>
                <a:latin typeface="Lato"/>
                <a:ea typeface="Lato"/>
                <a:cs typeface="Lato"/>
                <a:sym typeface="Lato"/>
              </a:rPr>
              <a:t>babelquarto</a:t>
            </a:r>
            <a:r>
              <a:rPr lang="en" sz="1700">
                <a:solidFill>
                  <a:schemeClr val="dk2"/>
                </a:solidFill>
                <a:latin typeface="Lato"/>
                <a:ea typeface="Lato"/>
                <a:cs typeface="Lato"/>
                <a:sym typeface="Lato"/>
              </a:rPr>
              <a:t> package which was created by </a:t>
            </a:r>
            <a:r>
              <a:rPr b="1" lang="en" sz="1700">
                <a:solidFill>
                  <a:schemeClr val="dk2"/>
                </a:solidFill>
                <a:latin typeface="Lato"/>
                <a:ea typeface="Lato"/>
                <a:cs typeface="Lato"/>
                <a:sym typeface="Lato"/>
              </a:rPr>
              <a:t>Maëlle</a:t>
            </a:r>
            <a:r>
              <a:rPr b="1" lang="en" sz="1700">
                <a:solidFill>
                  <a:schemeClr val="dk2"/>
                </a:solidFill>
                <a:latin typeface="Lato"/>
                <a:ea typeface="Lato"/>
                <a:cs typeface="Lato"/>
                <a:sym typeface="Lato"/>
              </a:rPr>
              <a:t> Salmon</a:t>
            </a:r>
            <a:endParaRPr b="1" sz="1700">
              <a:solidFill>
                <a:schemeClr val="dk2"/>
              </a:solidFill>
              <a:latin typeface="Lato"/>
              <a:ea typeface="Lato"/>
              <a:cs typeface="Lato"/>
              <a:sym typeface="Lato"/>
            </a:endParaRPr>
          </a:p>
        </p:txBody>
      </p:sp>
      <p:pic>
        <p:nvPicPr>
          <p:cNvPr id="170" name="Google Shape;170;p22"/>
          <p:cNvPicPr preferRelativeResize="0"/>
          <p:nvPr/>
        </p:nvPicPr>
        <p:blipFill>
          <a:blip r:embed="rId6">
            <a:alphaModFix/>
          </a:blip>
          <a:stretch>
            <a:fillRect/>
          </a:stretch>
        </p:blipFill>
        <p:spPr>
          <a:xfrm>
            <a:off x="3642500" y="1813778"/>
            <a:ext cx="4816899" cy="1259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3"/>
          <p:cNvSpPr/>
          <p:nvPr/>
        </p:nvSpPr>
        <p:spPr>
          <a:xfrm>
            <a:off x="6804425" y="178600"/>
            <a:ext cx="2304000" cy="536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3"/>
          <p:cNvSpPr/>
          <p:nvPr/>
        </p:nvSpPr>
        <p:spPr>
          <a:xfrm>
            <a:off x="7829975" y="525825"/>
            <a:ext cx="1860000" cy="843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txBox="1"/>
          <p:nvPr/>
        </p:nvSpPr>
        <p:spPr>
          <a:xfrm>
            <a:off x="194600" y="178600"/>
            <a:ext cx="7829100" cy="645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500">
                <a:solidFill>
                  <a:srgbClr val="244B74"/>
                </a:solidFill>
                <a:latin typeface="Lato"/>
                <a:ea typeface="Lato"/>
                <a:cs typeface="Lato"/>
                <a:sym typeface="Lato"/>
              </a:rPr>
              <a:t>Rendering in multiple languages</a:t>
            </a:r>
            <a:endParaRPr b="1" sz="3500">
              <a:solidFill>
                <a:srgbClr val="244B74"/>
              </a:solidFill>
              <a:latin typeface="Lato"/>
              <a:ea typeface="Lato"/>
              <a:cs typeface="Lato"/>
              <a:sym typeface="Lato"/>
            </a:endParaRPr>
          </a:p>
        </p:txBody>
      </p:sp>
      <p:pic>
        <p:nvPicPr>
          <p:cNvPr id="178" name="Google Shape;178;p23"/>
          <p:cNvPicPr preferRelativeResize="0"/>
          <p:nvPr/>
        </p:nvPicPr>
        <p:blipFill rotWithShape="1">
          <a:blip r:embed="rId3">
            <a:alphaModFix/>
          </a:blip>
          <a:srcRect b="10015" l="0" r="0" t="0"/>
          <a:stretch/>
        </p:blipFill>
        <p:spPr>
          <a:xfrm>
            <a:off x="0" y="4753940"/>
            <a:ext cx="9143999" cy="389560"/>
          </a:xfrm>
          <a:prstGeom prst="rect">
            <a:avLst/>
          </a:prstGeom>
          <a:noFill/>
          <a:ln>
            <a:noFill/>
          </a:ln>
        </p:spPr>
      </p:pic>
      <p:pic>
        <p:nvPicPr>
          <p:cNvPr id="179" name="Google Shape;179;p23"/>
          <p:cNvPicPr preferRelativeResize="0"/>
          <p:nvPr/>
        </p:nvPicPr>
        <p:blipFill rotWithShape="1">
          <a:blip r:embed="rId4">
            <a:alphaModFix/>
          </a:blip>
          <a:srcRect b="51450" l="-182840" r="182840" t="-51450"/>
          <a:stretch/>
        </p:blipFill>
        <p:spPr>
          <a:xfrm>
            <a:off x="165850" y="1177275"/>
            <a:ext cx="5065999" cy="3407226"/>
          </a:xfrm>
          <a:prstGeom prst="rect">
            <a:avLst/>
          </a:prstGeom>
          <a:noFill/>
          <a:ln>
            <a:noFill/>
          </a:ln>
        </p:spPr>
      </p:pic>
      <p:sp>
        <p:nvSpPr>
          <p:cNvPr id="180" name="Google Shape;180;p23"/>
          <p:cNvSpPr/>
          <p:nvPr/>
        </p:nvSpPr>
        <p:spPr>
          <a:xfrm>
            <a:off x="193250" y="1200975"/>
            <a:ext cx="4817700" cy="33918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81" name="Google Shape;181;p23"/>
          <p:cNvPicPr preferRelativeResize="0"/>
          <p:nvPr/>
        </p:nvPicPr>
        <p:blipFill rotWithShape="1">
          <a:blip r:embed="rId5">
            <a:alphaModFix/>
          </a:blip>
          <a:srcRect b="0" l="0" r="41410" t="0"/>
          <a:stretch/>
        </p:blipFill>
        <p:spPr>
          <a:xfrm>
            <a:off x="5132925" y="2174075"/>
            <a:ext cx="3788825" cy="1018950"/>
          </a:xfrm>
          <a:prstGeom prst="rect">
            <a:avLst/>
          </a:prstGeom>
          <a:noFill/>
          <a:ln>
            <a:noFill/>
          </a:ln>
        </p:spPr>
      </p:pic>
      <p:pic>
        <p:nvPicPr>
          <p:cNvPr id="182" name="Google Shape;182;p23"/>
          <p:cNvPicPr preferRelativeResize="0"/>
          <p:nvPr/>
        </p:nvPicPr>
        <p:blipFill rotWithShape="1">
          <a:blip r:embed="rId6">
            <a:alphaModFix/>
          </a:blip>
          <a:srcRect b="0" l="15104" r="-1118" t="0"/>
          <a:stretch/>
        </p:blipFill>
        <p:spPr>
          <a:xfrm>
            <a:off x="270800" y="1284375"/>
            <a:ext cx="4740152" cy="3199551"/>
          </a:xfrm>
          <a:prstGeom prst="rect">
            <a:avLst/>
          </a:prstGeom>
          <a:solidFill>
            <a:schemeClr val="accent3"/>
          </a:solid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4"/>
          <p:cNvSpPr txBox="1"/>
          <p:nvPr/>
        </p:nvSpPr>
        <p:spPr>
          <a:xfrm>
            <a:off x="340750" y="1112250"/>
            <a:ext cx="42471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500">
              <a:latin typeface="Calibri"/>
              <a:ea typeface="Calibri"/>
              <a:cs typeface="Calibri"/>
              <a:sym typeface="Calibri"/>
            </a:endParaRPr>
          </a:p>
        </p:txBody>
      </p:sp>
      <p:pic>
        <p:nvPicPr>
          <p:cNvPr id="188" name="Google Shape;188;p24"/>
          <p:cNvPicPr preferRelativeResize="0"/>
          <p:nvPr/>
        </p:nvPicPr>
        <p:blipFill rotWithShape="1">
          <a:blip r:embed="rId3">
            <a:alphaModFix/>
          </a:blip>
          <a:srcRect b="10015" l="0" r="0" t="0"/>
          <a:stretch/>
        </p:blipFill>
        <p:spPr>
          <a:xfrm>
            <a:off x="0" y="4753940"/>
            <a:ext cx="9143999" cy="389560"/>
          </a:xfrm>
          <a:prstGeom prst="rect">
            <a:avLst/>
          </a:prstGeom>
          <a:noFill/>
          <a:ln>
            <a:noFill/>
          </a:ln>
        </p:spPr>
      </p:pic>
      <p:sp>
        <p:nvSpPr>
          <p:cNvPr id="189" name="Google Shape;189;p24"/>
          <p:cNvSpPr txBox="1"/>
          <p:nvPr/>
        </p:nvSpPr>
        <p:spPr>
          <a:xfrm>
            <a:off x="298925" y="83775"/>
            <a:ext cx="87276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500">
                <a:solidFill>
                  <a:srgbClr val="244B74"/>
                </a:solidFill>
                <a:latin typeface="Lato"/>
                <a:ea typeface="Lato"/>
                <a:cs typeface="Lato"/>
                <a:sym typeface="Lato"/>
              </a:rPr>
              <a:t>Automation with Github</a:t>
            </a:r>
            <a:endParaRPr b="1" sz="3500">
              <a:solidFill>
                <a:srgbClr val="244B74"/>
              </a:solidFill>
              <a:latin typeface="Lato"/>
              <a:ea typeface="Lato"/>
              <a:cs typeface="Lato"/>
              <a:sym typeface="Lato"/>
            </a:endParaRPr>
          </a:p>
        </p:txBody>
      </p:sp>
      <p:sp>
        <p:nvSpPr>
          <p:cNvPr id="190" name="Google Shape;190;p24"/>
          <p:cNvSpPr txBox="1"/>
          <p:nvPr/>
        </p:nvSpPr>
        <p:spPr>
          <a:xfrm>
            <a:off x="2602425" y="1770000"/>
            <a:ext cx="504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191" name="Google Shape;191;p24"/>
          <p:cNvSpPr txBox="1"/>
          <p:nvPr/>
        </p:nvSpPr>
        <p:spPr>
          <a:xfrm>
            <a:off x="7482425" y="4254500"/>
            <a:ext cx="1682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pic>
        <p:nvPicPr>
          <p:cNvPr id="192" name="Google Shape;192;p24" title="Manufacturing Technology GIF (Provided by Tenor)"/>
          <p:cNvPicPr preferRelativeResize="0"/>
          <p:nvPr/>
        </p:nvPicPr>
        <p:blipFill>
          <a:blip r:embed="rId4">
            <a:alphaModFix/>
          </a:blip>
          <a:stretch>
            <a:fillRect/>
          </a:stretch>
        </p:blipFill>
        <p:spPr>
          <a:xfrm>
            <a:off x="411750" y="1112250"/>
            <a:ext cx="3855525" cy="2887775"/>
          </a:xfrm>
          <a:prstGeom prst="rect">
            <a:avLst/>
          </a:prstGeom>
          <a:noFill/>
          <a:ln>
            <a:noFill/>
          </a:ln>
        </p:spPr>
      </p:pic>
      <p:sp>
        <p:nvSpPr>
          <p:cNvPr id="193" name="Google Shape;193;p24"/>
          <p:cNvSpPr/>
          <p:nvPr/>
        </p:nvSpPr>
        <p:spPr>
          <a:xfrm>
            <a:off x="4186450" y="1099825"/>
            <a:ext cx="4735500" cy="323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94" name="Google Shape;194;p24"/>
          <p:cNvPicPr preferRelativeResize="0"/>
          <p:nvPr/>
        </p:nvPicPr>
        <p:blipFill rotWithShape="1">
          <a:blip r:embed="rId5">
            <a:alphaModFix/>
          </a:blip>
          <a:srcRect b="-3188" l="0" r="0" t="0"/>
          <a:stretch/>
        </p:blipFill>
        <p:spPr>
          <a:xfrm>
            <a:off x="4216200" y="1148700"/>
            <a:ext cx="4668974" cy="3237098"/>
          </a:xfrm>
          <a:prstGeom prst="rect">
            <a:avLst/>
          </a:prstGeom>
          <a:noFill/>
          <a:ln>
            <a:noFill/>
          </a:ln>
        </p:spPr>
      </p:pic>
      <p:cxnSp>
        <p:nvCxnSpPr>
          <p:cNvPr id="195" name="Google Shape;195;p24"/>
          <p:cNvCxnSpPr/>
          <p:nvPr/>
        </p:nvCxnSpPr>
        <p:spPr>
          <a:xfrm>
            <a:off x="298925" y="883275"/>
            <a:ext cx="8507700" cy="0"/>
          </a:xfrm>
          <a:prstGeom prst="straightConnector1">
            <a:avLst/>
          </a:prstGeom>
          <a:noFill/>
          <a:ln cap="flat" cmpd="sng" w="19050">
            <a:solidFill>
              <a:srgbClr val="004984"/>
            </a:solidFill>
            <a:prstDash val="dash"/>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25"/>
          <p:cNvPicPr preferRelativeResize="0"/>
          <p:nvPr/>
        </p:nvPicPr>
        <p:blipFill rotWithShape="1">
          <a:blip r:embed="rId3">
            <a:alphaModFix/>
          </a:blip>
          <a:srcRect b="10015" l="0" r="0" t="0"/>
          <a:stretch/>
        </p:blipFill>
        <p:spPr>
          <a:xfrm>
            <a:off x="0" y="4753940"/>
            <a:ext cx="9143999" cy="389560"/>
          </a:xfrm>
          <a:prstGeom prst="rect">
            <a:avLst/>
          </a:prstGeom>
          <a:noFill/>
          <a:ln>
            <a:noFill/>
          </a:ln>
        </p:spPr>
      </p:pic>
      <p:pic>
        <p:nvPicPr>
          <p:cNvPr id="201" name="Google Shape;201;p25"/>
          <p:cNvPicPr preferRelativeResize="0"/>
          <p:nvPr/>
        </p:nvPicPr>
        <p:blipFill>
          <a:blip r:embed="rId4">
            <a:alphaModFix/>
          </a:blip>
          <a:stretch>
            <a:fillRect/>
          </a:stretch>
        </p:blipFill>
        <p:spPr>
          <a:xfrm>
            <a:off x="152400" y="1162525"/>
            <a:ext cx="8839204" cy="3379442"/>
          </a:xfrm>
          <a:prstGeom prst="rect">
            <a:avLst/>
          </a:prstGeom>
          <a:noFill/>
          <a:ln>
            <a:noFill/>
          </a:ln>
        </p:spPr>
      </p:pic>
      <p:sp>
        <p:nvSpPr>
          <p:cNvPr id="202" name="Google Shape;202;p25"/>
          <p:cNvSpPr txBox="1"/>
          <p:nvPr/>
        </p:nvSpPr>
        <p:spPr>
          <a:xfrm>
            <a:off x="221275" y="151050"/>
            <a:ext cx="65934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500">
                <a:solidFill>
                  <a:srgbClr val="244B74"/>
                </a:solidFill>
                <a:latin typeface="Lato"/>
                <a:ea typeface="Lato"/>
                <a:cs typeface="Lato"/>
                <a:sym typeface="Lato"/>
              </a:rPr>
              <a:t>Install JSQuarto via npm</a:t>
            </a:r>
            <a:endParaRPr b="1" sz="3500">
              <a:solidFill>
                <a:srgbClr val="244B74"/>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6"/>
          <p:cNvSpPr txBox="1"/>
          <p:nvPr/>
        </p:nvSpPr>
        <p:spPr>
          <a:xfrm>
            <a:off x="512575" y="-109775"/>
            <a:ext cx="87276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3500">
              <a:solidFill>
                <a:srgbClr val="244B74"/>
              </a:solidFill>
              <a:latin typeface="Lato"/>
              <a:ea typeface="Lato"/>
              <a:cs typeface="Lato"/>
              <a:sym typeface="Lato"/>
            </a:endParaRPr>
          </a:p>
        </p:txBody>
      </p:sp>
      <p:pic>
        <p:nvPicPr>
          <p:cNvPr id="208" name="Google Shape;208;p26"/>
          <p:cNvPicPr preferRelativeResize="0"/>
          <p:nvPr/>
        </p:nvPicPr>
        <p:blipFill rotWithShape="1">
          <a:blip r:embed="rId3">
            <a:alphaModFix/>
          </a:blip>
          <a:srcRect b="10015" l="0" r="0" t="0"/>
          <a:stretch/>
        </p:blipFill>
        <p:spPr>
          <a:xfrm>
            <a:off x="0" y="4753940"/>
            <a:ext cx="9143999" cy="389560"/>
          </a:xfrm>
          <a:prstGeom prst="rect">
            <a:avLst/>
          </a:prstGeom>
          <a:noFill/>
          <a:ln>
            <a:noFill/>
          </a:ln>
        </p:spPr>
      </p:pic>
      <p:sp>
        <p:nvSpPr>
          <p:cNvPr id="209" name="Google Shape;209;p26"/>
          <p:cNvSpPr txBox="1"/>
          <p:nvPr/>
        </p:nvSpPr>
        <p:spPr>
          <a:xfrm>
            <a:off x="298925" y="69675"/>
            <a:ext cx="65934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500">
                <a:solidFill>
                  <a:srgbClr val="244B74"/>
                </a:solidFill>
                <a:latin typeface="Lato"/>
                <a:ea typeface="Lato"/>
                <a:cs typeface="Lato"/>
                <a:sym typeface="Lato"/>
              </a:rPr>
              <a:t>Value of JSquarto</a:t>
            </a:r>
            <a:endParaRPr b="1" sz="3500">
              <a:solidFill>
                <a:srgbClr val="244B74"/>
              </a:solidFill>
              <a:latin typeface="Lato"/>
              <a:ea typeface="Lato"/>
              <a:cs typeface="Lato"/>
              <a:sym typeface="Lato"/>
            </a:endParaRPr>
          </a:p>
        </p:txBody>
      </p:sp>
      <p:sp>
        <p:nvSpPr>
          <p:cNvPr id="210" name="Google Shape;210;p26"/>
          <p:cNvSpPr txBox="1"/>
          <p:nvPr/>
        </p:nvSpPr>
        <p:spPr>
          <a:xfrm>
            <a:off x="298925" y="1541063"/>
            <a:ext cx="3996900" cy="25551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chemeClr val="dk2"/>
              </a:buClr>
              <a:buSzPts val="2200"/>
              <a:buFont typeface="Lato"/>
              <a:buChar char="●"/>
            </a:pPr>
            <a:r>
              <a:rPr b="1" lang="en" sz="2200">
                <a:solidFill>
                  <a:schemeClr val="dk2"/>
                </a:solidFill>
                <a:highlight>
                  <a:srgbClr val="CFE2F3"/>
                </a:highlight>
                <a:latin typeface="Lato"/>
                <a:ea typeface="Lato"/>
                <a:cs typeface="Lato"/>
                <a:sym typeface="Lato"/>
              </a:rPr>
              <a:t>Simplifies</a:t>
            </a:r>
            <a:r>
              <a:rPr lang="en" sz="2200">
                <a:solidFill>
                  <a:schemeClr val="dk2"/>
                </a:solidFill>
                <a:latin typeface="Lato"/>
                <a:ea typeface="Lato"/>
                <a:cs typeface="Lato"/>
                <a:sym typeface="Lato"/>
              </a:rPr>
              <a:t> process of creating documentation</a:t>
            </a:r>
            <a:endParaRPr sz="2200">
              <a:solidFill>
                <a:schemeClr val="dk2"/>
              </a:solidFill>
              <a:latin typeface="Lato"/>
              <a:ea typeface="Lato"/>
              <a:cs typeface="Lato"/>
              <a:sym typeface="Lato"/>
            </a:endParaRPr>
          </a:p>
          <a:p>
            <a:pPr indent="0" lvl="0" marL="0" rtl="0" algn="l">
              <a:spcBef>
                <a:spcPts val="0"/>
              </a:spcBef>
              <a:spcAft>
                <a:spcPts val="0"/>
              </a:spcAft>
              <a:buNone/>
            </a:pPr>
            <a:r>
              <a:t/>
            </a:r>
            <a:endParaRPr sz="2200">
              <a:solidFill>
                <a:schemeClr val="dk2"/>
              </a:solidFill>
              <a:latin typeface="Lato"/>
              <a:ea typeface="Lato"/>
              <a:cs typeface="Lato"/>
              <a:sym typeface="Lato"/>
            </a:endParaRPr>
          </a:p>
          <a:p>
            <a:pPr indent="-368300" lvl="0" marL="457200" rtl="0" algn="l">
              <a:spcBef>
                <a:spcPts val="0"/>
              </a:spcBef>
              <a:spcAft>
                <a:spcPts val="0"/>
              </a:spcAft>
              <a:buClr>
                <a:schemeClr val="dk2"/>
              </a:buClr>
              <a:buSzPts val="2200"/>
              <a:buFont typeface="Lato"/>
              <a:buChar char="●"/>
            </a:pPr>
            <a:r>
              <a:rPr lang="en" sz="2200">
                <a:solidFill>
                  <a:schemeClr val="dk2"/>
                </a:solidFill>
                <a:latin typeface="Lato"/>
                <a:ea typeface="Lato"/>
                <a:cs typeface="Lato"/>
                <a:sym typeface="Lato"/>
              </a:rPr>
              <a:t>Supports developers </a:t>
            </a:r>
            <a:r>
              <a:rPr b="1" lang="en" sz="2200">
                <a:solidFill>
                  <a:schemeClr val="dk2"/>
                </a:solidFill>
                <a:highlight>
                  <a:srgbClr val="CFE2F3"/>
                </a:highlight>
                <a:latin typeface="Lato"/>
                <a:ea typeface="Lato"/>
                <a:cs typeface="Lato"/>
                <a:sym typeface="Lato"/>
              </a:rPr>
              <a:t>worldwide</a:t>
            </a:r>
            <a:r>
              <a:rPr lang="en" sz="2200">
                <a:solidFill>
                  <a:schemeClr val="dk2"/>
                </a:solidFill>
                <a:latin typeface="Lato"/>
                <a:ea typeface="Lato"/>
                <a:cs typeface="Lato"/>
                <a:sym typeface="Lato"/>
              </a:rPr>
              <a:t> by providing localised documentation.</a:t>
            </a:r>
            <a:endParaRPr sz="2200">
              <a:solidFill>
                <a:schemeClr val="dk2"/>
              </a:solidFill>
              <a:latin typeface="Lato"/>
              <a:ea typeface="Lato"/>
              <a:cs typeface="Lato"/>
              <a:sym typeface="Lato"/>
            </a:endParaRPr>
          </a:p>
          <a:p>
            <a:pPr indent="0" lvl="0" marL="0" rtl="0" algn="l">
              <a:spcBef>
                <a:spcPts val="0"/>
              </a:spcBef>
              <a:spcAft>
                <a:spcPts val="0"/>
              </a:spcAft>
              <a:buNone/>
            </a:pPr>
            <a:r>
              <a:t/>
            </a:r>
            <a:endParaRPr sz="2200">
              <a:solidFill>
                <a:schemeClr val="dk2"/>
              </a:solidFill>
              <a:latin typeface="Lato"/>
              <a:ea typeface="Lato"/>
              <a:cs typeface="Lato"/>
              <a:sym typeface="Lato"/>
            </a:endParaRPr>
          </a:p>
        </p:txBody>
      </p:sp>
      <p:pic>
        <p:nvPicPr>
          <p:cNvPr id="211" name="Google Shape;211;p26" title="value | value on board. You are allowed to use this image on… | Flickr"/>
          <p:cNvPicPr preferRelativeResize="0"/>
          <p:nvPr/>
        </p:nvPicPr>
        <p:blipFill>
          <a:blip r:embed="rId4">
            <a:alphaModFix/>
          </a:blip>
          <a:stretch>
            <a:fillRect/>
          </a:stretch>
        </p:blipFill>
        <p:spPr>
          <a:xfrm>
            <a:off x="4430425" y="1100675"/>
            <a:ext cx="4501901" cy="3005651"/>
          </a:xfrm>
          <a:prstGeom prst="rect">
            <a:avLst/>
          </a:prstGeom>
          <a:noFill/>
          <a:ln>
            <a:noFill/>
          </a:ln>
        </p:spPr>
      </p:pic>
      <p:cxnSp>
        <p:nvCxnSpPr>
          <p:cNvPr id="212" name="Google Shape;212;p26"/>
          <p:cNvCxnSpPr/>
          <p:nvPr/>
        </p:nvCxnSpPr>
        <p:spPr>
          <a:xfrm>
            <a:off x="298925" y="883275"/>
            <a:ext cx="8507700" cy="0"/>
          </a:xfrm>
          <a:prstGeom prst="straightConnector1">
            <a:avLst/>
          </a:prstGeom>
          <a:noFill/>
          <a:ln cap="flat" cmpd="sng" w="19050">
            <a:solidFill>
              <a:srgbClr val="004984"/>
            </a:solidFill>
            <a:prstDash val="dash"/>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7"/>
          <p:cNvSpPr txBox="1"/>
          <p:nvPr/>
        </p:nvSpPr>
        <p:spPr>
          <a:xfrm>
            <a:off x="205875" y="171400"/>
            <a:ext cx="87276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4100">
                <a:solidFill>
                  <a:srgbClr val="244B74"/>
                </a:solidFill>
              </a:rPr>
              <a:t>Thank you!</a:t>
            </a:r>
            <a:endParaRPr b="1" sz="4200">
              <a:solidFill>
                <a:srgbClr val="244B74"/>
              </a:solidFill>
              <a:latin typeface="Calibri"/>
              <a:ea typeface="Calibri"/>
              <a:cs typeface="Calibri"/>
              <a:sym typeface="Calibri"/>
            </a:endParaRPr>
          </a:p>
        </p:txBody>
      </p:sp>
      <p:pic>
        <p:nvPicPr>
          <p:cNvPr id="218" name="Google Shape;218;p27"/>
          <p:cNvPicPr preferRelativeResize="0"/>
          <p:nvPr/>
        </p:nvPicPr>
        <p:blipFill rotWithShape="1">
          <a:blip r:embed="rId3">
            <a:alphaModFix/>
          </a:blip>
          <a:srcRect b="10015" l="0" r="0" t="0"/>
          <a:stretch/>
        </p:blipFill>
        <p:spPr>
          <a:xfrm>
            <a:off x="0" y="4753940"/>
            <a:ext cx="9143999" cy="389560"/>
          </a:xfrm>
          <a:prstGeom prst="rect">
            <a:avLst/>
          </a:prstGeom>
          <a:noFill/>
          <a:ln>
            <a:noFill/>
          </a:ln>
        </p:spPr>
      </p:pic>
      <p:sp>
        <p:nvSpPr>
          <p:cNvPr id="219" name="Google Shape;219;p27"/>
          <p:cNvSpPr txBox="1"/>
          <p:nvPr/>
        </p:nvSpPr>
        <p:spPr>
          <a:xfrm>
            <a:off x="330825" y="731075"/>
            <a:ext cx="8477700" cy="35529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000">
              <a:solidFill>
                <a:schemeClr val="dk2"/>
              </a:solidFill>
            </a:endParaRPr>
          </a:p>
          <a:p>
            <a:pPr indent="0" lvl="0" marL="457200" rtl="0" algn="l">
              <a:spcBef>
                <a:spcPts val="0"/>
              </a:spcBef>
              <a:spcAft>
                <a:spcPts val="0"/>
              </a:spcAft>
              <a:buNone/>
            </a:pPr>
            <a:r>
              <a:t/>
            </a:r>
            <a:endParaRPr sz="2100">
              <a:solidFill>
                <a:schemeClr val="dk2"/>
              </a:solidFill>
            </a:endParaRPr>
          </a:p>
          <a:p>
            <a:pPr indent="0" lvl="0" marL="0" rtl="0" algn="l">
              <a:lnSpc>
                <a:spcPct val="115000"/>
              </a:lnSpc>
              <a:spcBef>
                <a:spcPts val="0"/>
              </a:spcBef>
              <a:spcAft>
                <a:spcPts val="0"/>
              </a:spcAft>
              <a:buNone/>
            </a:pPr>
            <a:r>
              <a:rPr b="1" lang="en" sz="2100">
                <a:solidFill>
                  <a:schemeClr val="dk2"/>
                </a:solidFill>
              </a:rPr>
              <a:t>Useful Links</a:t>
            </a:r>
            <a:endParaRPr b="1" sz="2100">
              <a:solidFill>
                <a:schemeClr val="dk2"/>
              </a:solidFill>
            </a:endParaRPr>
          </a:p>
          <a:p>
            <a:pPr indent="-361950" lvl="0" marL="457200" rtl="0" algn="l">
              <a:lnSpc>
                <a:spcPct val="150000"/>
              </a:lnSpc>
              <a:spcBef>
                <a:spcPts val="800"/>
              </a:spcBef>
              <a:spcAft>
                <a:spcPts val="0"/>
              </a:spcAft>
              <a:buClr>
                <a:schemeClr val="dk2"/>
              </a:buClr>
              <a:buSzPts val="2100"/>
              <a:buChar char="●"/>
            </a:pPr>
            <a:r>
              <a:rPr lang="en" sz="2100">
                <a:solidFill>
                  <a:schemeClr val="accent1"/>
                </a:solidFill>
              </a:rPr>
              <a:t>Twitter</a:t>
            </a:r>
            <a:r>
              <a:rPr lang="en" sz="2100">
                <a:solidFill>
                  <a:schemeClr val="dk2"/>
                </a:solidFill>
              </a:rPr>
              <a:t>: x.com/MolunoRichie</a:t>
            </a:r>
            <a:endParaRPr sz="2100">
              <a:solidFill>
                <a:schemeClr val="accent1"/>
              </a:solidFill>
            </a:endParaRPr>
          </a:p>
          <a:p>
            <a:pPr indent="-361950" lvl="0" marL="457200" rtl="0" algn="l">
              <a:lnSpc>
                <a:spcPct val="150000"/>
              </a:lnSpc>
              <a:spcBef>
                <a:spcPts val="0"/>
              </a:spcBef>
              <a:spcAft>
                <a:spcPts val="0"/>
              </a:spcAft>
              <a:buClr>
                <a:schemeClr val="dk2"/>
              </a:buClr>
              <a:buSzPts val="2100"/>
              <a:buChar char="●"/>
            </a:pPr>
            <a:r>
              <a:rPr lang="en" sz="2100">
                <a:solidFill>
                  <a:schemeClr val="accent1"/>
                </a:solidFill>
              </a:rPr>
              <a:t>Book</a:t>
            </a:r>
            <a:r>
              <a:rPr lang="en" sz="2100">
                <a:solidFill>
                  <a:schemeClr val="dk2"/>
                </a:solidFill>
              </a:rPr>
              <a:t>: </a:t>
            </a:r>
            <a:r>
              <a:rPr lang="en" sz="2100">
                <a:solidFill>
                  <a:schemeClr val="dk2"/>
                </a:solidFill>
              </a:rPr>
              <a:t>jsquarto.netlify.app</a:t>
            </a:r>
            <a:endParaRPr sz="2100">
              <a:solidFill>
                <a:schemeClr val="dk2"/>
              </a:solidFill>
            </a:endParaRPr>
          </a:p>
          <a:p>
            <a:pPr indent="-361950" lvl="0" marL="457200" rtl="0" algn="l">
              <a:lnSpc>
                <a:spcPct val="150000"/>
              </a:lnSpc>
              <a:spcBef>
                <a:spcPts val="0"/>
              </a:spcBef>
              <a:spcAft>
                <a:spcPts val="0"/>
              </a:spcAft>
              <a:buClr>
                <a:schemeClr val="dk2"/>
              </a:buClr>
              <a:buSzPts val="2100"/>
              <a:buChar char="●"/>
            </a:pPr>
            <a:r>
              <a:rPr lang="en" sz="2100">
                <a:solidFill>
                  <a:srgbClr val="4285F4"/>
                </a:solidFill>
              </a:rPr>
              <a:t>NPM Package</a:t>
            </a:r>
            <a:r>
              <a:rPr lang="en" sz="2100">
                <a:solidFill>
                  <a:schemeClr val="dk2"/>
                </a:solidFill>
              </a:rPr>
              <a:t>:  npmjs.com/package/@oscsa/jsquarto</a:t>
            </a:r>
            <a:endParaRPr sz="2100">
              <a:solidFill>
                <a:schemeClr val="dk2"/>
              </a:solidFill>
            </a:endParaRPr>
          </a:p>
          <a:p>
            <a:pPr indent="-361950" lvl="0" marL="457200" rtl="0" algn="l">
              <a:lnSpc>
                <a:spcPct val="150000"/>
              </a:lnSpc>
              <a:spcBef>
                <a:spcPts val="0"/>
              </a:spcBef>
              <a:spcAft>
                <a:spcPts val="0"/>
              </a:spcAft>
              <a:buClr>
                <a:schemeClr val="dk2"/>
              </a:buClr>
              <a:buSzPts val="2100"/>
              <a:buChar char="●"/>
            </a:pPr>
            <a:r>
              <a:rPr lang="en" sz="2100">
                <a:solidFill>
                  <a:srgbClr val="4285F4"/>
                </a:solidFill>
              </a:rPr>
              <a:t>GitHub</a:t>
            </a:r>
            <a:r>
              <a:rPr lang="en" sz="2100">
                <a:solidFill>
                  <a:schemeClr val="dk2"/>
                </a:solidFill>
              </a:rPr>
              <a:t>: </a:t>
            </a:r>
            <a:r>
              <a:rPr lang="en" sz="2100">
                <a:solidFill>
                  <a:schemeClr val="dk2"/>
                </a:solidFill>
              </a:rPr>
              <a:t>github.com/Open-Science-Community-Saudi-Arabia/JSquarto</a:t>
            </a:r>
            <a:endParaRPr sz="21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4"/>
          <p:cNvPicPr preferRelativeResize="0"/>
          <p:nvPr/>
        </p:nvPicPr>
        <p:blipFill>
          <a:blip r:embed="rId3">
            <a:alphaModFix/>
          </a:blip>
          <a:stretch>
            <a:fillRect/>
          </a:stretch>
        </p:blipFill>
        <p:spPr>
          <a:xfrm>
            <a:off x="0" y="-449200"/>
            <a:ext cx="9144000" cy="6121219"/>
          </a:xfrm>
          <a:prstGeom prst="rect">
            <a:avLst/>
          </a:prstGeom>
          <a:noFill/>
          <a:ln>
            <a:noFill/>
          </a:ln>
        </p:spPr>
      </p:pic>
      <p:sp>
        <p:nvSpPr>
          <p:cNvPr id="85" name="Google Shape;85;p14"/>
          <p:cNvSpPr/>
          <p:nvPr/>
        </p:nvSpPr>
        <p:spPr>
          <a:xfrm>
            <a:off x="0" y="1951300"/>
            <a:ext cx="9144000" cy="939000"/>
          </a:xfrm>
          <a:prstGeom prst="rect">
            <a:avLst/>
          </a:prstGeom>
          <a:solidFill>
            <a:srgbClr val="FFFFFF">
              <a:alpha val="4557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6" name="Google Shape;86;p14"/>
          <p:cNvSpPr txBox="1"/>
          <p:nvPr/>
        </p:nvSpPr>
        <p:spPr>
          <a:xfrm>
            <a:off x="290300" y="1997750"/>
            <a:ext cx="8727600" cy="939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900">
                <a:solidFill>
                  <a:srgbClr val="004984"/>
                </a:solidFill>
                <a:latin typeface="Lato"/>
                <a:ea typeface="Lato"/>
                <a:cs typeface="Lato"/>
                <a:sym typeface="Lato"/>
              </a:rPr>
              <a:t>Documentation</a:t>
            </a:r>
            <a:r>
              <a:rPr b="1" lang="en" sz="4900">
                <a:solidFill>
                  <a:srgbClr val="004984"/>
                </a:solidFill>
                <a:latin typeface="Lato"/>
                <a:ea typeface="Lato"/>
                <a:cs typeface="Lato"/>
                <a:sym typeface="Lato"/>
              </a:rPr>
              <a:t> </a:t>
            </a:r>
            <a:endParaRPr b="1" sz="4000">
              <a:solidFill>
                <a:srgbClr val="004984"/>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5"/>
          <p:cNvSpPr txBox="1"/>
          <p:nvPr/>
        </p:nvSpPr>
        <p:spPr>
          <a:xfrm>
            <a:off x="293225" y="135600"/>
            <a:ext cx="87276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rgbClr val="244B74"/>
                </a:solidFill>
                <a:latin typeface="Lato"/>
                <a:ea typeface="Lato"/>
                <a:cs typeface="Lato"/>
                <a:sym typeface="Lato"/>
              </a:rPr>
              <a:t>Good documentation</a:t>
            </a:r>
            <a:endParaRPr b="1" sz="3200">
              <a:highlight>
                <a:srgbClr val="CFE2F3"/>
              </a:highlight>
              <a:latin typeface="Lato"/>
              <a:ea typeface="Lato"/>
              <a:cs typeface="Lato"/>
              <a:sym typeface="Lato"/>
            </a:endParaRPr>
          </a:p>
        </p:txBody>
      </p:sp>
      <p:sp>
        <p:nvSpPr>
          <p:cNvPr id="92" name="Google Shape;92;p15"/>
          <p:cNvSpPr txBox="1"/>
          <p:nvPr/>
        </p:nvSpPr>
        <p:spPr>
          <a:xfrm>
            <a:off x="246750" y="3493350"/>
            <a:ext cx="9285600" cy="113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solidFill>
                <a:schemeClr val="dk2"/>
              </a:solidFill>
              <a:highlight>
                <a:schemeClr val="lt1"/>
              </a:highlight>
            </a:endParaRPr>
          </a:p>
          <a:p>
            <a:pPr indent="0" lvl="0" marL="0" rtl="0" algn="l">
              <a:spcBef>
                <a:spcPts val="0"/>
              </a:spcBef>
              <a:spcAft>
                <a:spcPts val="0"/>
              </a:spcAft>
              <a:buNone/>
            </a:pPr>
            <a:r>
              <a:rPr lang="en" sz="2100">
                <a:solidFill>
                  <a:schemeClr val="dk2"/>
                </a:solidFill>
                <a:highlight>
                  <a:srgbClr val="D9EAD3"/>
                </a:highlight>
                <a:latin typeface="Lato"/>
                <a:ea typeface="Lato"/>
                <a:cs typeface="Lato"/>
                <a:sym typeface="Lato"/>
              </a:rPr>
              <a:t>93% of developers</a:t>
            </a:r>
            <a:r>
              <a:rPr lang="en" sz="2100">
                <a:solidFill>
                  <a:schemeClr val="dk2"/>
                </a:solidFill>
                <a:highlight>
                  <a:schemeClr val="lt1"/>
                </a:highlight>
                <a:latin typeface="Lato"/>
                <a:ea typeface="Lato"/>
                <a:cs typeface="Lato"/>
                <a:sym typeface="Lato"/>
              </a:rPr>
              <a:t> consider comprehensive documentation crucial for open-source projects.</a:t>
            </a:r>
            <a:endParaRPr sz="2200">
              <a:solidFill>
                <a:srgbClr val="595959"/>
              </a:solidFill>
              <a:latin typeface="Lato"/>
              <a:ea typeface="Lato"/>
              <a:cs typeface="Lato"/>
              <a:sym typeface="Lato"/>
            </a:endParaRPr>
          </a:p>
        </p:txBody>
      </p:sp>
      <p:pic>
        <p:nvPicPr>
          <p:cNvPr id="93" name="Google Shape;93;p15"/>
          <p:cNvPicPr preferRelativeResize="0"/>
          <p:nvPr/>
        </p:nvPicPr>
        <p:blipFill rotWithShape="1">
          <a:blip r:embed="rId4">
            <a:alphaModFix/>
          </a:blip>
          <a:srcRect b="10015" l="0" r="0" t="0"/>
          <a:stretch/>
        </p:blipFill>
        <p:spPr>
          <a:xfrm>
            <a:off x="0" y="4753940"/>
            <a:ext cx="9143999" cy="389560"/>
          </a:xfrm>
          <a:prstGeom prst="rect">
            <a:avLst/>
          </a:prstGeom>
          <a:noFill/>
          <a:ln>
            <a:noFill/>
          </a:ln>
        </p:spPr>
      </p:pic>
      <p:pic>
        <p:nvPicPr>
          <p:cNvPr id="94" name="Google Shape;94;p15"/>
          <p:cNvPicPr preferRelativeResize="0"/>
          <p:nvPr/>
        </p:nvPicPr>
        <p:blipFill rotWithShape="1">
          <a:blip r:embed="rId5">
            <a:alphaModFix/>
          </a:blip>
          <a:srcRect b="34644" l="0" r="0" t="0"/>
          <a:stretch/>
        </p:blipFill>
        <p:spPr>
          <a:xfrm>
            <a:off x="1340838" y="759100"/>
            <a:ext cx="6632375" cy="3021324"/>
          </a:xfrm>
          <a:prstGeom prst="rect">
            <a:avLst/>
          </a:prstGeom>
          <a:noFill/>
          <a:ln>
            <a:noFill/>
          </a:ln>
        </p:spPr>
      </p:pic>
      <p:sp>
        <p:nvSpPr>
          <p:cNvPr id="95" name="Google Shape;95;p15"/>
          <p:cNvSpPr txBox="1"/>
          <p:nvPr/>
        </p:nvSpPr>
        <p:spPr>
          <a:xfrm>
            <a:off x="902825" y="4430850"/>
            <a:ext cx="8160900" cy="307800"/>
          </a:xfrm>
          <a:prstGeom prst="rect">
            <a:avLst/>
          </a:prstGeom>
          <a:noFill/>
          <a:ln>
            <a:noFill/>
          </a:ln>
        </p:spPr>
        <p:txBody>
          <a:bodyPr anchorCtr="0" anchor="t" bIns="91425" lIns="91425" spcFirstLastPara="1" rIns="91425" wrap="square" tIns="91425">
            <a:spAutoFit/>
          </a:bodyPr>
          <a:lstStyle/>
          <a:p>
            <a:pPr indent="0" lvl="0" marL="0" rtl="0" algn="r">
              <a:lnSpc>
                <a:spcPct val="113999"/>
              </a:lnSpc>
              <a:spcBef>
                <a:spcPts val="0"/>
              </a:spcBef>
              <a:spcAft>
                <a:spcPts val="0"/>
              </a:spcAft>
              <a:buNone/>
            </a:pPr>
            <a:r>
              <a:rPr i="1" lang="en" sz="800">
                <a:solidFill>
                  <a:schemeClr val="dk1"/>
                </a:solidFill>
              </a:rPr>
              <a:t>Image by Scriberia for The Turing Way , CC-BY 4.0, Zenodo: https://zenodo.org/record/7716933</a:t>
            </a:r>
            <a:endParaRPr i="1" sz="11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6"/>
          <p:cNvSpPr txBox="1"/>
          <p:nvPr/>
        </p:nvSpPr>
        <p:spPr>
          <a:xfrm>
            <a:off x="1962813" y="290500"/>
            <a:ext cx="87276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 sz="4000">
                <a:solidFill>
                  <a:srgbClr val="244B74"/>
                </a:solidFill>
                <a:latin typeface="Lato"/>
                <a:ea typeface="Lato"/>
                <a:cs typeface="Lato"/>
                <a:sym typeface="Lato"/>
              </a:rPr>
              <a:t>What already </a:t>
            </a:r>
            <a:r>
              <a:rPr b="1" lang="en" sz="4000">
                <a:solidFill>
                  <a:srgbClr val="244B74"/>
                </a:solidFill>
                <a:latin typeface="Lato"/>
                <a:ea typeface="Lato"/>
                <a:cs typeface="Lato"/>
                <a:sym typeface="Lato"/>
              </a:rPr>
              <a:t>exist</a:t>
            </a:r>
            <a:r>
              <a:rPr b="1" lang="en" sz="4000">
                <a:solidFill>
                  <a:srgbClr val="244B74"/>
                </a:solidFill>
                <a:latin typeface="Lato"/>
                <a:ea typeface="Lato"/>
                <a:cs typeface="Lato"/>
                <a:sym typeface="Lato"/>
              </a:rPr>
              <a:t>? </a:t>
            </a:r>
            <a:endParaRPr b="1" sz="4000">
              <a:solidFill>
                <a:srgbClr val="244B74"/>
              </a:solidFill>
              <a:latin typeface="Lato"/>
              <a:ea typeface="Lato"/>
              <a:cs typeface="Lato"/>
              <a:sym typeface="Lato"/>
            </a:endParaRPr>
          </a:p>
        </p:txBody>
      </p:sp>
      <p:pic>
        <p:nvPicPr>
          <p:cNvPr id="101" name="Google Shape;101;p16"/>
          <p:cNvPicPr preferRelativeResize="0"/>
          <p:nvPr/>
        </p:nvPicPr>
        <p:blipFill rotWithShape="1">
          <a:blip r:embed="rId4">
            <a:alphaModFix/>
          </a:blip>
          <a:srcRect b="10015" l="0" r="0" t="0"/>
          <a:stretch/>
        </p:blipFill>
        <p:spPr>
          <a:xfrm>
            <a:off x="0" y="4753940"/>
            <a:ext cx="9143999" cy="389560"/>
          </a:xfrm>
          <a:prstGeom prst="rect">
            <a:avLst/>
          </a:prstGeom>
          <a:noFill/>
          <a:ln>
            <a:noFill/>
          </a:ln>
        </p:spPr>
      </p:pic>
      <p:pic>
        <p:nvPicPr>
          <p:cNvPr id="102" name="Google Shape;102;p16"/>
          <p:cNvPicPr preferRelativeResize="0"/>
          <p:nvPr/>
        </p:nvPicPr>
        <p:blipFill>
          <a:blip r:embed="rId5">
            <a:alphaModFix/>
          </a:blip>
          <a:stretch>
            <a:fillRect/>
          </a:stretch>
        </p:blipFill>
        <p:spPr>
          <a:xfrm>
            <a:off x="3631013" y="2234000"/>
            <a:ext cx="1660600" cy="1660600"/>
          </a:xfrm>
          <a:prstGeom prst="rect">
            <a:avLst/>
          </a:prstGeom>
          <a:noFill/>
          <a:ln>
            <a:noFill/>
          </a:ln>
        </p:spPr>
      </p:pic>
      <p:pic>
        <p:nvPicPr>
          <p:cNvPr id="103" name="Google Shape;103;p16"/>
          <p:cNvPicPr preferRelativeResize="0"/>
          <p:nvPr/>
        </p:nvPicPr>
        <p:blipFill>
          <a:blip r:embed="rId6">
            <a:alphaModFix/>
          </a:blip>
          <a:stretch>
            <a:fillRect/>
          </a:stretch>
        </p:blipFill>
        <p:spPr>
          <a:xfrm>
            <a:off x="585350" y="1692225"/>
            <a:ext cx="2382174" cy="1191101"/>
          </a:xfrm>
          <a:prstGeom prst="rect">
            <a:avLst/>
          </a:prstGeom>
          <a:noFill/>
          <a:ln>
            <a:noFill/>
          </a:ln>
        </p:spPr>
      </p:pic>
      <p:pic>
        <p:nvPicPr>
          <p:cNvPr id="104" name="Google Shape;104;p16"/>
          <p:cNvPicPr preferRelativeResize="0"/>
          <p:nvPr/>
        </p:nvPicPr>
        <p:blipFill rotWithShape="1">
          <a:blip r:embed="rId7">
            <a:alphaModFix/>
          </a:blip>
          <a:srcRect b="5215" l="3846" r="58107" t="49190"/>
          <a:stretch/>
        </p:blipFill>
        <p:spPr>
          <a:xfrm>
            <a:off x="5880650" y="1437825"/>
            <a:ext cx="2312637" cy="1472312"/>
          </a:xfrm>
          <a:prstGeom prst="rect">
            <a:avLst/>
          </a:prstGeom>
          <a:noFill/>
          <a:ln>
            <a:noFill/>
          </a:ln>
        </p:spPr>
      </p:pic>
      <p:pic>
        <p:nvPicPr>
          <p:cNvPr id="105" name="Google Shape;105;p16"/>
          <p:cNvPicPr preferRelativeResize="0"/>
          <p:nvPr/>
        </p:nvPicPr>
        <p:blipFill rotWithShape="1">
          <a:blip r:embed="rId7">
            <a:alphaModFix/>
          </a:blip>
          <a:srcRect b="19133" l="48536" r="4031" t="57940"/>
          <a:stretch/>
        </p:blipFill>
        <p:spPr>
          <a:xfrm>
            <a:off x="5304325" y="3257051"/>
            <a:ext cx="3617674" cy="928849"/>
          </a:xfrm>
          <a:prstGeom prst="rect">
            <a:avLst/>
          </a:prstGeom>
          <a:noFill/>
          <a:ln>
            <a:noFill/>
          </a:ln>
        </p:spPr>
      </p:pic>
      <p:pic>
        <p:nvPicPr>
          <p:cNvPr id="106" name="Google Shape;106;p16"/>
          <p:cNvPicPr preferRelativeResize="0"/>
          <p:nvPr/>
        </p:nvPicPr>
        <p:blipFill rotWithShape="1">
          <a:blip r:embed="rId8">
            <a:alphaModFix/>
          </a:blip>
          <a:srcRect b="17166" l="7078" r="8355" t="19134"/>
          <a:stretch/>
        </p:blipFill>
        <p:spPr>
          <a:xfrm>
            <a:off x="510900" y="3065174"/>
            <a:ext cx="2531075" cy="10724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p:nvPr/>
        </p:nvSpPr>
        <p:spPr>
          <a:xfrm>
            <a:off x="2887200" y="1086975"/>
            <a:ext cx="468600" cy="497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7"/>
          <p:cNvSpPr/>
          <p:nvPr/>
        </p:nvSpPr>
        <p:spPr>
          <a:xfrm>
            <a:off x="1078600" y="1086975"/>
            <a:ext cx="468600" cy="497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3" name="Google Shape;113;p17"/>
          <p:cNvPicPr preferRelativeResize="0"/>
          <p:nvPr/>
        </p:nvPicPr>
        <p:blipFill rotWithShape="1">
          <a:blip r:embed="rId4">
            <a:alphaModFix/>
          </a:blip>
          <a:srcRect b="10015" l="0" r="0" t="0"/>
          <a:stretch/>
        </p:blipFill>
        <p:spPr>
          <a:xfrm>
            <a:off x="0" y="4753940"/>
            <a:ext cx="9143999" cy="389560"/>
          </a:xfrm>
          <a:prstGeom prst="rect">
            <a:avLst/>
          </a:prstGeom>
          <a:noFill/>
          <a:ln>
            <a:noFill/>
          </a:ln>
        </p:spPr>
      </p:pic>
      <p:sp>
        <p:nvSpPr>
          <p:cNvPr id="114" name="Google Shape;114;p17"/>
          <p:cNvSpPr txBox="1"/>
          <p:nvPr/>
        </p:nvSpPr>
        <p:spPr>
          <a:xfrm>
            <a:off x="287100" y="115050"/>
            <a:ext cx="87276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rgbClr val="244B74"/>
                </a:solidFill>
                <a:latin typeface="Lato"/>
                <a:ea typeface="Lato"/>
                <a:cs typeface="Lato"/>
                <a:sym typeface="Lato"/>
              </a:rPr>
              <a:t>Complications/</a:t>
            </a:r>
            <a:r>
              <a:rPr b="1" lang="en" sz="3200">
                <a:solidFill>
                  <a:srgbClr val="244B74"/>
                </a:solidFill>
                <a:latin typeface="Lato"/>
                <a:ea typeface="Lato"/>
                <a:cs typeface="Lato"/>
                <a:sym typeface="Lato"/>
              </a:rPr>
              <a:t>Challenges</a:t>
            </a:r>
            <a:endParaRPr b="1" sz="3200">
              <a:highlight>
                <a:srgbClr val="CFE2F3"/>
              </a:highlight>
              <a:latin typeface="Lato"/>
              <a:ea typeface="Lato"/>
              <a:cs typeface="Lato"/>
              <a:sym typeface="Lato"/>
            </a:endParaRPr>
          </a:p>
        </p:txBody>
      </p:sp>
      <p:pic>
        <p:nvPicPr>
          <p:cNvPr id="115" name="Google Shape;115;p17"/>
          <p:cNvPicPr preferRelativeResize="0"/>
          <p:nvPr/>
        </p:nvPicPr>
        <p:blipFill>
          <a:blip r:embed="rId5">
            <a:alphaModFix/>
          </a:blip>
          <a:stretch>
            <a:fillRect/>
          </a:stretch>
        </p:blipFill>
        <p:spPr>
          <a:xfrm>
            <a:off x="373025" y="991000"/>
            <a:ext cx="5234900" cy="3417450"/>
          </a:xfrm>
          <a:prstGeom prst="rect">
            <a:avLst/>
          </a:prstGeom>
          <a:noFill/>
          <a:ln>
            <a:noFill/>
          </a:ln>
        </p:spPr>
      </p:pic>
      <p:sp>
        <p:nvSpPr>
          <p:cNvPr id="116" name="Google Shape;116;p17"/>
          <p:cNvSpPr txBox="1"/>
          <p:nvPr/>
        </p:nvSpPr>
        <p:spPr>
          <a:xfrm>
            <a:off x="5808225" y="762400"/>
            <a:ext cx="3097200" cy="372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solidFill>
                <a:schemeClr val="dk2"/>
              </a:solidFill>
              <a:highlight>
                <a:schemeClr val="lt1"/>
              </a:highlight>
            </a:endParaRPr>
          </a:p>
          <a:p>
            <a:pPr indent="-361950" lvl="0" marL="457200" rtl="0" algn="l">
              <a:spcBef>
                <a:spcPts val="0"/>
              </a:spcBef>
              <a:spcAft>
                <a:spcPts val="0"/>
              </a:spcAft>
              <a:buClr>
                <a:schemeClr val="dk2"/>
              </a:buClr>
              <a:buSzPts val="2100"/>
              <a:buFont typeface="Lato"/>
              <a:buChar char="●"/>
            </a:pPr>
            <a:r>
              <a:rPr lang="en" sz="2100">
                <a:solidFill>
                  <a:schemeClr val="dk2"/>
                </a:solidFill>
                <a:latin typeface="Lato"/>
                <a:ea typeface="Lato"/>
                <a:cs typeface="Lato"/>
                <a:sym typeface="Lato"/>
              </a:rPr>
              <a:t>It is not </a:t>
            </a:r>
            <a:r>
              <a:rPr b="1" lang="en" sz="2100">
                <a:solidFill>
                  <a:schemeClr val="dk2"/>
                </a:solidFill>
                <a:highlight>
                  <a:srgbClr val="C9DAF8"/>
                </a:highlight>
                <a:latin typeface="Lato"/>
                <a:ea typeface="Lato"/>
                <a:cs typeface="Lato"/>
                <a:sym typeface="Lato"/>
              </a:rPr>
              <a:t>supporting multilingualism</a:t>
            </a:r>
            <a:r>
              <a:rPr lang="en" sz="2100">
                <a:solidFill>
                  <a:schemeClr val="dk2"/>
                </a:solidFill>
                <a:latin typeface="Lato"/>
                <a:ea typeface="Lato"/>
                <a:cs typeface="Lato"/>
                <a:sym typeface="Lato"/>
              </a:rPr>
              <a:t> especially RTL languages and non-latin scripts</a:t>
            </a:r>
            <a:endParaRPr sz="2100">
              <a:solidFill>
                <a:schemeClr val="dk2"/>
              </a:solidFill>
              <a:latin typeface="Lato"/>
              <a:ea typeface="Lato"/>
              <a:cs typeface="Lato"/>
              <a:sym typeface="Lato"/>
            </a:endParaRPr>
          </a:p>
          <a:p>
            <a:pPr indent="0" lvl="0" marL="457200" rtl="0" algn="l">
              <a:spcBef>
                <a:spcPts val="0"/>
              </a:spcBef>
              <a:spcAft>
                <a:spcPts val="0"/>
              </a:spcAft>
              <a:buNone/>
            </a:pPr>
            <a:r>
              <a:t/>
            </a:r>
            <a:endParaRPr sz="2100">
              <a:solidFill>
                <a:schemeClr val="dk2"/>
              </a:solidFill>
              <a:latin typeface="Lato"/>
              <a:ea typeface="Lato"/>
              <a:cs typeface="Lato"/>
              <a:sym typeface="Lato"/>
            </a:endParaRPr>
          </a:p>
          <a:p>
            <a:pPr indent="-361950" lvl="0" marL="457200" rtl="0" algn="l">
              <a:spcBef>
                <a:spcPts val="0"/>
              </a:spcBef>
              <a:spcAft>
                <a:spcPts val="0"/>
              </a:spcAft>
              <a:buClr>
                <a:schemeClr val="dk2"/>
              </a:buClr>
              <a:buSzPts val="2100"/>
              <a:buFont typeface="Lato"/>
              <a:buChar char="●"/>
            </a:pPr>
            <a:r>
              <a:rPr b="1" lang="en" sz="2100">
                <a:solidFill>
                  <a:schemeClr val="dk2"/>
                </a:solidFill>
                <a:highlight>
                  <a:srgbClr val="C9DAF8"/>
                </a:highlight>
                <a:latin typeface="Lato"/>
                <a:ea typeface="Lato"/>
                <a:cs typeface="Lato"/>
                <a:sym typeface="Lato"/>
              </a:rPr>
              <a:t>No flexibility</a:t>
            </a:r>
            <a:r>
              <a:rPr lang="en" sz="2100">
                <a:solidFill>
                  <a:schemeClr val="dk2"/>
                </a:solidFill>
                <a:latin typeface="Lato"/>
                <a:ea typeface="Lato"/>
                <a:cs typeface="Lato"/>
                <a:sym typeface="Lato"/>
              </a:rPr>
              <a:t> in the design of the docs</a:t>
            </a:r>
            <a:endParaRPr sz="2100">
              <a:solidFill>
                <a:schemeClr val="dk2"/>
              </a:solidFill>
              <a:latin typeface="Lato"/>
              <a:ea typeface="Lato"/>
              <a:cs typeface="Lato"/>
              <a:sym typeface="Lato"/>
            </a:endParaRPr>
          </a:p>
          <a:p>
            <a:pPr indent="0" lvl="0" marL="457200" rtl="0" algn="l">
              <a:spcBef>
                <a:spcPts val="0"/>
              </a:spcBef>
              <a:spcAft>
                <a:spcPts val="0"/>
              </a:spcAft>
              <a:buNone/>
            </a:pPr>
            <a:r>
              <a:t/>
            </a:r>
            <a:endParaRPr sz="2100">
              <a:solidFill>
                <a:schemeClr val="dk2"/>
              </a:solidFill>
              <a:latin typeface="Lato"/>
              <a:ea typeface="Lato"/>
              <a:cs typeface="Lato"/>
              <a:sym typeface="Lato"/>
            </a:endParaRPr>
          </a:p>
          <a:p>
            <a:pPr indent="-361950" lvl="0" marL="457200" rtl="0" algn="l">
              <a:spcBef>
                <a:spcPts val="0"/>
              </a:spcBef>
              <a:spcAft>
                <a:spcPts val="0"/>
              </a:spcAft>
              <a:buClr>
                <a:schemeClr val="dk2"/>
              </a:buClr>
              <a:buSzPts val="2100"/>
              <a:buFont typeface="Lato"/>
              <a:buChar char="●"/>
            </a:pPr>
            <a:r>
              <a:rPr lang="en" sz="2100">
                <a:solidFill>
                  <a:schemeClr val="dk2"/>
                </a:solidFill>
                <a:latin typeface="Lato"/>
                <a:ea typeface="Lato"/>
                <a:cs typeface="Lato"/>
                <a:sym typeface="Lato"/>
              </a:rPr>
              <a:t>Doesn’t support JS</a:t>
            </a:r>
            <a:endParaRPr sz="2100">
              <a:solidFill>
                <a:schemeClr val="dk2"/>
              </a:solidFill>
              <a:latin typeface="Lato"/>
              <a:ea typeface="Lato"/>
              <a:cs typeface="Lato"/>
              <a:sym typeface="Lato"/>
            </a:endParaRPr>
          </a:p>
        </p:txBody>
      </p:sp>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311700" y="64025"/>
            <a:ext cx="8512500" cy="90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b="1" lang="en" sz="3200">
                <a:solidFill>
                  <a:srgbClr val="244B74"/>
                </a:solidFill>
                <a:latin typeface="Lato"/>
                <a:ea typeface="Lato"/>
                <a:cs typeface="Lato"/>
                <a:sym typeface="Lato"/>
              </a:rPr>
              <a:t>Can we </a:t>
            </a:r>
            <a:r>
              <a:rPr b="1" lang="en" sz="3200">
                <a:solidFill>
                  <a:srgbClr val="244B74"/>
                </a:solidFill>
                <a:highlight>
                  <a:srgbClr val="C9DAF8"/>
                </a:highlight>
                <a:latin typeface="Lato"/>
                <a:ea typeface="Lato"/>
                <a:cs typeface="Lato"/>
                <a:sym typeface="Lato"/>
              </a:rPr>
              <a:t>improve</a:t>
            </a:r>
            <a:r>
              <a:rPr b="1" lang="en" sz="3200">
                <a:solidFill>
                  <a:srgbClr val="244B74"/>
                </a:solidFill>
                <a:latin typeface="Lato"/>
                <a:ea typeface="Lato"/>
                <a:cs typeface="Lato"/>
                <a:sym typeface="Lato"/>
              </a:rPr>
              <a:t> </a:t>
            </a:r>
            <a:r>
              <a:rPr b="1" lang="en" sz="3200">
                <a:solidFill>
                  <a:srgbClr val="244B74"/>
                </a:solidFill>
                <a:latin typeface="Lato"/>
                <a:ea typeface="Lato"/>
                <a:cs typeface="Lato"/>
                <a:sym typeface="Lato"/>
              </a:rPr>
              <a:t>process of generating JavaScript Docs with Quarto?</a:t>
            </a:r>
            <a:endParaRPr b="1" sz="3309">
              <a:solidFill>
                <a:srgbClr val="244B74"/>
              </a:solidFill>
              <a:latin typeface="Calibri"/>
              <a:ea typeface="Calibri"/>
              <a:cs typeface="Calibri"/>
              <a:sym typeface="Calibri"/>
            </a:endParaRPr>
          </a:p>
        </p:txBody>
      </p:sp>
      <p:pic>
        <p:nvPicPr>
          <p:cNvPr id="122" name="Google Shape;122;p18"/>
          <p:cNvPicPr preferRelativeResize="0"/>
          <p:nvPr/>
        </p:nvPicPr>
        <p:blipFill rotWithShape="1">
          <a:blip r:embed="rId4">
            <a:alphaModFix/>
          </a:blip>
          <a:srcRect b="10015" l="0" r="0" t="0"/>
          <a:stretch/>
        </p:blipFill>
        <p:spPr>
          <a:xfrm>
            <a:off x="0" y="4753940"/>
            <a:ext cx="9143999" cy="389560"/>
          </a:xfrm>
          <a:prstGeom prst="rect">
            <a:avLst/>
          </a:prstGeom>
          <a:noFill/>
          <a:ln>
            <a:noFill/>
          </a:ln>
        </p:spPr>
      </p:pic>
      <p:pic>
        <p:nvPicPr>
          <p:cNvPr id="123" name="Google Shape;123;p18"/>
          <p:cNvPicPr preferRelativeResize="0"/>
          <p:nvPr/>
        </p:nvPicPr>
        <p:blipFill rotWithShape="1">
          <a:blip r:embed="rId5">
            <a:alphaModFix/>
          </a:blip>
          <a:srcRect b="3196" l="0" r="0" t="8975"/>
          <a:stretch/>
        </p:blipFill>
        <p:spPr>
          <a:xfrm>
            <a:off x="416175" y="1956733"/>
            <a:ext cx="3735950" cy="2625068"/>
          </a:xfrm>
          <a:prstGeom prst="rect">
            <a:avLst/>
          </a:prstGeom>
          <a:noFill/>
          <a:ln>
            <a:noFill/>
          </a:ln>
        </p:spPr>
      </p:pic>
      <p:pic>
        <p:nvPicPr>
          <p:cNvPr id="124" name="Google Shape;124;p18"/>
          <p:cNvPicPr preferRelativeResize="0"/>
          <p:nvPr/>
        </p:nvPicPr>
        <p:blipFill>
          <a:blip r:embed="rId6">
            <a:alphaModFix/>
          </a:blip>
          <a:stretch>
            <a:fillRect/>
          </a:stretch>
        </p:blipFill>
        <p:spPr>
          <a:xfrm>
            <a:off x="4441898" y="2832977"/>
            <a:ext cx="4382300" cy="1061349"/>
          </a:xfrm>
          <a:prstGeom prst="rect">
            <a:avLst/>
          </a:prstGeom>
          <a:noFill/>
          <a:ln>
            <a:noFill/>
          </a:ln>
        </p:spPr>
      </p:pic>
      <p:sp>
        <p:nvSpPr>
          <p:cNvPr id="125" name="Google Shape;125;p18"/>
          <p:cNvSpPr txBox="1"/>
          <p:nvPr/>
        </p:nvSpPr>
        <p:spPr>
          <a:xfrm>
            <a:off x="3721975" y="2090975"/>
            <a:ext cx="6258000" cy="4770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sz="1900">
                <a:solidFill>
                  <a:schemeClr val="dk2"/>
                </a:solidFill>
                <a:latin typeface="Lato"/>
                <a:ea typeface="Lato"/>
                <a:cs typeface="Lato"/>
                <a:sym typeface="Lato"/>
              </a:rPr>
              <a:t>Inspired by quartodoc, we created </a:t>
            </a:r>
            <a:r>
              <a:rPr b="1" lang="en" sz="1900">
                <a:solidFill>
                  <a:schemeClr val="dk2"/>
                </a:solidFill>
                <a:highlight>
                  <a:srgbClr val="C9DAF8"/>
                </a:highlight>
                <a:latin typeface="Lato"/>
                <a:ea typeface="Lato"/>
                <a:cs typeface="Lato"/>
                <a:sym typeface="Lato"/>
              </a:rPr>
              <a:t>JSQuarto</a:t>
            </a:r>
            <a:endParaRPr b="1" sz="1900">
              <a:solidFill>
                <a:schemeClr val="dk2"/>
              </a:solidFill>
              <a:highlight>
                <a:srgbClr val="C9DAF8"/>
              </a:highlight>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cxnSp>
        <p:nvCxnSpPr>
          <p:cNvPr id="130" name="Google Shape;130;p19"/>
          <p:cNvCxnSpPr/>
          <p:nvPr/>
        </p:nvCxnSpPr>
        <p:spPr>
          <a:xfrm>
            <a:off x="298925" y="883275"/>
            <a:ext cx="8507700" cy="0"/>
          </a:xfrm>
          <a:prstGeom prst="straightConnector1">
            <a:avLst/>
          </a:prstGeom>
          <a:noFill/>
          <a:ln cap="flat" cmpd="sng" w="19050">
            <a:solidFill>
              <a:srgbClr val="004984"/>
            </a:solidFill>
            <a:prstDash val="dash"/>
            <a:round/>
            <a:headEnd len="med" w="med" type="none"/>
            <a:tailEnd len="med" w="med" type="none"/>
          </a:ln>
        </p:spPr>
      </p:cxnSp>
      <p:sp>
        <p:nvSpPr>
          <p:cNvPr id="131" name="Google Shape;131;p19"/>
          <p:cNvSpPr/>
          <p:nvPr/>
        </p:nvSpPr>
        <p:spPr>
          <a:xfrm>
            <a:off x="6804425" y="178600"/>
            <a:ext cx="2304000" cy="536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txBox="1"/>
          <p:nvPr/>
        </p:nvSpPr>
        <p:spPr>
          <a:xfrm>
            <a:off x="253650" y="178600"/>
            <a:ext cx="7829100" cy="645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700">
                <a:solidFill>
                  <a:srgbClr val="244B74"/>
                </a:solidFill>
                <a:latin typeface="Calibri"/>
                <a:ea typeface="Calibri"/>
                <a:cs typeface="Calibri"/>
                <a:sym typeface="Calibri"/>
              </a:rPr>
              <a:t>Generating the Doc</a:t>
            </a:r>
            <a:endParaRPr b="1" sz="1700">
              <a:solidFill>
                <a:srgbClr val="004984"/>
              </a:solidFill>
              <a:latin typeface="Lexend"/>
              <a:ea typeface="Lexend"/>
              <a:cs typeface="Lexend"/>
              <a:sym typeface="Lexend"/>
            </a:endParaRPr>
          </a:p>
        </p:txBody>
      </p:sp>
      <p:pic>
        <p:nvPicPr>
          <p:cNvPr id="133" name="Google Shape;133;p19"/>
          <p:cNvPicPr preferRelativeResize="0"/>
          <p:nvPr/>
        </p:nvPicPr>
        <p:blipFill rotWithShape="1">
          <a:blip r:embed="rId3">
            <a:alphaModFix/>
          </a:blip>
          <a:srcRect b="10015" l="0" r="0" t="0"/>
          <a:stretch/>
        </p:blipFill>
        <p:spPr>
          <a:xfrm>
            <a:off x="0" y="4753940"/>
            <a:ext cx="9143999" cy="389560"/>
          </a:xfrm>
          <a:prstGeom prst="rect">
            <a:avLst/>
          </a:prstGeom>
          <a:noFill/>
          <a:ln>
            <a:noFill/>
          </a:ln>
        </p:spPr>
      </p:pic>
      <p:pic>
        <p:nvPicPr>
          <p:cNvPr id="134" name="Google Shape;134;p19"/>
          <p:cNvPicPr preferRelativeResize="0"/>
          <p:nvPr/>
        </p:nvPicPr>
        <p:blipFill rotWithShape="1">
          <a:blip r:embed="rId4">
            <a:alphaModFix/>
          </a:blip>
          <a:srcRect b="0" l="0" r="24419" t="0"/>
          <a:stretch/>
        </p:blipFill>
        <p:spPr>
          <a:xfrm>
            <a:off x="862800" y="3982625"/>
            <a:ext cx="6967174" cy="645000"/>
          </a:xfrm>
          <a:prstGeom prst="rect">
            <a:avLst/>
          </a:prstGeom>
          <a:noFill/>
          <a:ln>
            <a:noFill/>
          </a:ln>
        </p:spPr>
      </p:pic>
      <p:pic>
        <p:nvPicPr>
          <p:cNvPr id="135" name="Google Shape;135;p19"/>
          <p:cNvPicPr preferRelativeResize="0"/>
          <p:nvPr/>
        </p:nvPicPr>
        <p:blipFill>
          <a:blip r:embed="rId5">
            <a:alphaModFix/>
          </a:blip>
          <a:stretch>
            <a:fillRect/>
          </a:stretch>
        </p:blipFill>
        <p:spPr>
          <a:xfrm>
            <a:off x="4685175" y="1439900"/>
            <a:ext cx="4377902" cy="1554075"/>
          </a:xfrm>
          <a:prstGeom prst="rect">
            <a:avLst/>
          </a:prstGeom>
          <a:noFill/>
          <a:ln>
            <a:noFill/>
          </a:ln>
        </p:spPr>
      </p:pic>
      <p:pic>
        <p:nvPicPr>
          <p:cNvPr id="136" name="Google Shape;136;p19"/>
          <p:cNvPicPr preferRelativeResize="0"/>
          <p:nvPr/>
        </p:nvPicPr>
        <p:blipFill>
          <a:blip r:embed="rId6">
            <a:alphaModFix/>
          </a:blip>
          <a:stretch>
            <a:fillRect/>
          </a:stretch>
        </p:blipFill>
        <p:spPr>
          <a:xfrm>
            <a:off x="298925" y="1148075"/>
            <a:ext cx="3757097" cy="2487613"/>
          </a:xfrm>
          <a:prstGeom prst="rect">
            <a:avLst/>
          </a:prstGeom>
          <a:noFill/>
          <a:ln>
            <a:noFill/>
          </a:ln>
        </p:spPr>
      </p:pic>
      <p:cxnSp>
        <p:nvCxnSpPr>
          <p:cNvPr id="137" name="Google Shape;137;p19"/>
          <p:cNvCxnSpPr/>
          <p:nvPr/>
        </p:nvCxnSpPr>
        <p:spPr>
          <a:xfrm>
            <a:off x="4144600" y="2250975"/>
            <a:ext cx="512700" cy="51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0"/>
          <p:cNvPicPr preferRelativeResize="0"/>
          <p:nvPr/>
        </p:nvPicPr>
        <p:blipFill rotWithShape="1">
          <a:blip r:embed="rId3">
            <a:alphaModFix/>
          </a:blip>
          <a:srcRect b="8096" l="0" r="0" t="0"/>
          <a:stretch/>
        </p:blipFill>
        <p:spPr>
          <a:xfrm>
            <a:off x="-14225" y="-12"/>
            <a:ext cx="9172448" cy="4871625"/>
          </a:xfrm>
          <a:prstGeom prst="rect">
            <a:avLst/>
          </a:prstGeom>
          <a:noFill/>
          <a:ln>
            <a:noFill/>
          </a:ln>
        </p:spPr>
      </p:pic>
      <p:cxnSp>
        <p:nvCxnSpPr>
          <p:cNvPr id="143" name="Google Shape;143;p20"/>
          <p:cNvCxnSpPr/>
          <p:nvPr/>
        </p:nvCxnSpPr>
        <p:spPr>
          <a:xfrm>
            <a:off x="1544875" y="1007825"/>
            <a:ext cx="7202100" cy="0"/>
          </a:xfrm>
          <a:prstGeom prst="straightConnector1">
            <a:avLst/>
          </a:prstGeom>
          <a:noFill/>
          <a:ln cap="flat" cmpd="sng" w="19050">
            <a:solidFill>
              <a:srgbClr val="004984"/>
            </a:solidFill>
            <a:prstDash val="dash"/>
            <a:round/>
            <a:headEnd len="med" w="med" type="none"/>
            <a:tailEnd len="med" w="med" type="none"/>
          </a:ln>
        </p:spPr>
      </p:cxnSp>
      <p:sp>
        <p:nvSpPr>
          <p:cNvPr id="144" name="Google Shape;144;p20"/>
          <p:cNvSpPr/>
          <p:nvPr/>
        </p:nvSpPr>
        <p:spPr>
          <a:xfrm>
            <a:off x="6804425" y="178600"/>
            <a:ext cx="2304000" cy="536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7829975" y="525825"/>
            <a:ext cx="1860000" cy="843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txBox="1"/>
          <p:nvPr/>
        </p:nvSpPr>
        <p:spPr>
          <a:xfrm>
            <a:off x="1383875" y="222575"/>
            <a:ext cx="7829100" cy="645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700">
                <a:solidFill>
                  <a:srgbClr val="244B74"/>
                </a:solidFill>
                <a:latin typeface="Calibri"/>
                <a:ea typeface="Calibri"/>
                <a:cs typeface="Calibri"/>
                <a:sym typeface="Calibri"/>
              </a:rPr>
              <a:t>Generating the doc</a:t>
            </a:r>
            <a:endParaRPr b="1" sz="1700">
              <a:solidFill>
                <a:srgbClr val="004984"/>
              </a:solidFill>
              <a:latin typeface="Lexend"/>
              <a:ea typeface="Lexend"/>
              <a:cs typeface="Lexend"/>
              <a:sym typeface="Lexend"/>
            </a:endParaRPr>
          </a:p>
        </p:txBody>
      </p:sp>
      <p:pic>
        <p:nvPicPr>
          <p:cNvPr id="147" name="Google Shape;147;p20"/>
          <p:cNvPicPr preferRelativeResize="0"/>
          <p:nvPr/>
        </p:nvPicPr>
        <p:blipFill rotWithShape="1">
          <a:blip r:embed="rId4">
            <a:alphaModFix/>
          </a:blip>
          <a:srcRect b="10015" l="0" r="0" t="0"/>
          <a:stretch/>
        </p:blipFill>
        <p:spPr>
          <a:xfrm>
            <a:off x="0" y="4753940"/>
            <a:ext cx="9143999" cy="389560"/>
          </a:xfrm>
          <a:prstGeom prst="rect">
            <a:avLst/>
          </a:prstGeom>
          <a:noFill/>
          <a:ln>
            <a:noFill/>
          </a:ln>
        </p:spPr>
      </p:pic>
      <p:pic>
        <p:nvPicPr>
          <p:cNvPr id="148" name="Google Shape;148;p20"/>
          <p:cNvPicPr preferRelativeResize="0"/>
          <p:nvPr/>
        </p:nvPicPr>
        <p:blipFill rotWithShape="1">
          <a:blip r:embed="rId5">
            <a:alphaModFix/>
          </a:blip>
          <a:srcRect b="51450" l="-182840" r="182840" t="-51450"/>
          <a:stretch/>
        </p:blipFill>
        <p:spPr>
          <a:xfrm>
            <a:off x="165850" y="1177275"/>
            <a:ext cx="5065999" cy="3407226"/>
          </a:xfrm>
          <a:prstGeom prst="rect">
            <a:avLst/>
          </a:prstGeom>
          <a:noFill/>
          <a:ln>
            <a:noFill/>
          </a:ln>
        </p:spPr>
      </p:pic>
      <p:sp>
        <p:nvSpPr>
          <p:cNvPr id="149" name="Google Shape;149;p20"/>
          <p:cNvSpPr/>
          <p:nvPr/>
        </p:nvSpPr>
        <p:spPr>
          <a:xfrm>
            <a:off x="193250" y="1200975"/>
            <a:ext cx="4817700" cy="33918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50" name="Google Shape;150;p20"/>
          <p:cNvPicPr preferRelativeResize="0"/>
          <p:nvPr/>
        </p:nvPicPr>
        <p:blipFill>
          <a:blip r:embed="rId5">
            <a:alphaModFix/>
          </a:blip>
          <a:stretch>
            <a:fillRect/>
          </a:stretch>
        </p:blipFill>
        <p:spPr>
          <a:xfrm>
            <a:off x="263025" y="1266475"/>
            <a:ext cx="4654802" cy="3245637"/>
          </a:xfrm>
          <a:prstGeom prst="rect">
            <a:avLst/>
          </a:prstGeom>
          <a:noFill/>
          <a:ln>
            <a:noFill/>
          </a:ln>
        </p:spPr>
      </p:pic>
      <p:pic>
        <p:nvPicPr>
          <p:cNvPr id="151" name="Google Shape;151;p20"/>
          <p:cNvPicPr preferRelativeResize="0"/>
          <p:nvPr/>
        </p:nvPicPr>
        <p:blipFill rotWithShape="1">
          <a:blip r:embed="rId6">
            <a:alphaModFix/>
          </a:blip>
          <a:srcRect b="17261" l="1948" r="41413" t="44506"/>
          <a:stretch/>
        </p:blipFill>
        <p:spPr>
          <a:xfrm>
            <a:off x="5259100" y="2627525"/>
            <a:ext cx="3662648" cy="389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1"/>
          <p:cNvSpPr txBox="1"/>
          <p:nvPr>
            <p:ph type="title"/>
          </p:nvPr>
        </p:nvSpPr>
        <p:spPr>
          <a:xfrm>
            <a:off x="315750" y="21200"/>
            <a:ext cx="8512500" cy="90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rPr b="1" lang="en" sz="3500">
                <a:solidFill>
                  <a:srgbClr val="244B74"/>
                </a:solidFill>
                <a:latin typeface="Lato"/>
                <a:ea typeface="Lato"/>
                <a:cs typeface="Lato"/>
                <a:sym typeface="Lato"/>
              </a:rPr>
              <a:t>Multilingualism in </a:t>
            </a:r>
            <a:r>
              <a:rPr b="1" lang="en" sz="3500">
                <a:solidFill>
                  <a:srgbClr val="244B74"/>
                </a:solidFill>
                <a:latin typeface="Lato"/>
                <a:ea typeface="Lato"/>
                <a:cs typeface="Lato"/>
                <a:sym typeface="Lato"/>
              </a:rPr>
              <a:t>many</a:t>
            </a:r>
            <a:r>
              <a:rPr b="1" lang="en" sz="3500">
                <a:solidFill>
                  <a:srgbClr val="244B74"/>
                </a:solidFill>
                <a:latin typeface="Lato"/>
                <a:ea typeface="Lato"/>
                <a:cs typeface="Lato"/>
                <a:sym typeface="Lato"/>
              </a:rPr>
              <a:t> ways</a:t>
            </a:r>
            <a:endParaRPr b="1" sz="4009">
              <a:solidFill>
                <a:srgbClr val="244B74"/>
              </a:solidFill>
              <a:latin typeface="Lato"/>
              <a:ea typeface="Lato"/>
              <a:cs typeface="Lato"/>
              <a:sym typeface="Lato"/>
            </a:endParaRPr>
          </a:p>
        </p:txBody>
      </p:sp>
      <p:pic>
        <p:nvPicPr>
          <p:cNvPr id="157" name="Google Shape;157;p21"/>
          <p:cNvPicPr preferRelativeResize="0"/>
          <p:nvPr/>
        </p:nvPicPr>
        <p:blipFill rotWithShape="1">
          <a:blip r:embed="rId4">
            <a:alphaModFix/>
          </a:blip>
          <a:srcRect b="10015" l="0" r="0" t="0"/>
          <a:stretch/>
        </p:blipFill>
        <p:spPr>
          <a:xfrm>
            <a:off x="0" y="4753940"/>
            <a:ext cx="9143999" cy="389560"/>
          </a:xfrm>
          <a:prstGeom prst="rect">
            <a:avLst/>
          </a:prstGeom>
          <a:noFill/>
          <a:ln>
            <a:noFill/>
          </a:ln>
        </p:spPr>
      </p:pic>
      <p:pic>
        <p:nvPicPr>
          <p:cNvPr id="158" name="Google Shape;158;p21"/>
          <p:cNvPicPr preferRelativeResize="0"/>
          <p:nvPr/>
        </p:nvPicPr>
        <p:blipFill rotWithShape="1">
          <a:blip r:embed="rId5">
            <a:alphaModFix/>
          </a:blip>
          <a:srcRect b="0" l="0" r="0" t="2808"/>
          <a:stretch/>
        </p:blipFill>
        <p:spPr>
          <a:xfrm>
            <a:off x="245300" y="710775"/>
            <a:ext cx="3377200" cy="3326500"/>
          </a:xfrm>
          <a:prstGeom prst="rect">
            <a:avLst/>
          </a:prstGeom>
          <a:noFill/>
          <a:ln>
            <a:noFill/>
          </a:ln>
        </p:spPr>
      </p:pic>
      <p:pic>
        <p:nvPicPr>
          <p:cNvPr id="159" name="Google Shape;159;p21"/>
          <p:cNvPicPr preferRelativeResize="0"/>
          <p:nvPr/>
        </p:nvPicPr>
        <p:blipFill>
          <a:blip r:embed="rId6">
            <a:alphaModFix/>
          </a:blip>
          <a:stretch>
            <a:fillRect/>
          </a:stretch>
        </p:blipFill>
        <p:spPr>
          <a:xfrm>
            <a:off x="4688100" y="710787"/>
            <a:ext cx="3891323" cy="3112327"/>
          </a:xfrm>
          <a:prstGeom prst="rect">
            <a:avLst/>
          </a:prstGeom>
          <a:noFill/>
          <a:ln>
            <a:noFill/>
          </a:ln>
        </p:spPr>
      </p:pic>
      <p:pic>
        <p:nvPicPr>
          <p:cNvPr id="160" name="Google Shape;160;p21"/>
          <p:cNvPicPr preferRelativeResize="0"/>
          <p:nvPr/>
        </p:nvPicPr>
        <p:blipFill rotWithShape="1">
          <a:blip r:embed="rId7">
            <a:alphaModFix/>
          </a:blip>
          <a:srcRect b="31022" l="0" r="0" t="35006"/>
          <a:stretch/>
        </p:blipFill>
        <p:spPr>
          <a:xfrm>
            <a:off x="3991250" y="3623850"/>
            <a:ext cx="2229775" cy="504075"/>
          </a:xfrm>
          <a:prstGeom prst="rect">
            <a:avLst/>
          </a:prstGeom>
          <a:noFill/>
          <a:ln>
            <a:noFill/>
          </a:ln>
        </p:spPr>
      </p:pic>
      <p:sp>
        <p:nvSpPr>
          <p:cNvPr id="161" name="Google Shape;161;p21"/>
          <p:cNvSpPr txBox="1"/>
          <p:nvPr/>
        </p:nvSpPr>
        <p:spPr>
          <a:xfrm>
            <a:off x="246750" y="3798150"/>
            <a:ext cx="92856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solidFill>
                <a:schemeClr val="dk2"/>
              </a:solidFill>
            </a:endParaRPr>
          </a:p>
          <a:p>
            <a:pPr indent="0" lvl="0" marL="0" rtl="0" algn="l">
              <a:spcBef>
                <a:spcPts val="0"/>
              </a:spcBef>
              <a:spcAft>
                <a:spcPts val="0"/>
              </a:spcAft>
              <a:buNone/>
            </a:pPr>
            <a:r>
              <a:rPr lang="en" sz="1700">
                <a:solidFill>
                  <a:schemeClr val="dk2"/>
                </a:solidFill>
                <a:latin typeface="Lato"/>
                <a:ea typeface="Lato"/>
                <a:cs typeface="Lato"/>
                <a:sym typeface="Lato"/>
              </a:rPr>
              <a:t>It can be integrated with </a:t>
            </a:r>
            <a:r>
              <a:rPr lang="en" sz="1700">
                <a:solidFill>
                  <a:schemeClr val="dk2"/>
                </a:solidFill>
                <a:highlight>
                  <a:srgbClr val="C9DAF8"/>
                </a:highlight>
                <a:latin typeface="Lato"/>
                <a:ea typeface="Lato"/>
                <a:cs typeface="Lato"/>
                <a:sym typeface="Lato"/>
              </a:rPr>
              <a:t>Translation Management System particularly  crowdin</a:t>
            </a:r>
            <a:r>
              <a:rPr lang="en" sz="1700">
                <a:solidFill>
                  <a:schemeClr val="dk2"/>
                </a:solidFill>
                <a:latin typeface="Lato"/>
                <a:ea typeface="Lato"/>
                <a:cs typeface="Lato"/>
                <a:sym typeface="Lato"/>
              </a:rPr>
              <a:t> which do machine translation, have translation memory, create glossary, QA checks</a:t>
            </a:r>
            <a:endParaRPr sz="1800">
              <a:solidFill>
                <a:srgbClr val="595959"/>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